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4" r:id="rId7"/>
    <p:sldId id="265" r:id="rId8"/>
    <p:sldId id="266" r:id="rId9"/>
    <p:sldId id="268" r:id="rId10"/>
    <p:sldId id="267" r:id="rId11"/>
    <p:sldId id="261" r:id="rId12"/>
    <p:sldId id="269" r:id="rId13"/>
    <p:sldId id="270" r:id="rId14"/>
    <p:sldId id="271" r:id="rId15"/>
    <p:sldId id="262" r:id="rId16"/>
    <p:sldId id="26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4E4"/>
    <a:srgbClr val="81D7E3"/>
    <a:srgbClr val="004654"/>
    <a:srgbClr val="001527"/>
    <a:srgbClr val="AEBE7C"/>
    <a:srgbClr val="00636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0E42E-A605-4C0F-9BAF-3367294D92BA}" type="datetimeFigureOut">
              <a:rPr lang="en-US" smtClean="0"/>
              <a:t>3/18/2025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4405F-247C-48B5-B6D4-76345D8785B7}" type="slidenum">
              <a:rPr lang="en-US" smtClean="0"/>
              <a:t>‹#›</a:t>
            </a:fld>
            <a:endParaRPr lang="en-US"/>
          </a:p>
        </p:txBody>
      </p:sp>
    </p:spTree>
    <p:extLst>
      <p:ext uri="{BB962C8B-B14F-4D97-AF65-F5344CB8AC3E}">
        <p14:creationId xmlns:p14="http://schemas.microsoft.com/office/powerpoint/2010/main" val="213392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4405F-247C-48B5-B6D4-76345D8785B7}" type="slidenum">
              <a:rPr lang="en-US" smtClean="0"/>
              <a:t>1</a:t>
            </a:fld>
            <a:endParaRPr lang="en-US"/>
          </a:p>
        </p:txBody>
      </p:sp>
    </p:spTree>
    <p:extLst>
      <p:ext uri="{BB962C8B-B14F-4D97-AF65-F5344CB8AC3E}">
        <p14:creationId xmlns:p14="http://schemas.microsoft.com/office/powerpoint/2010/main" val="347628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654">
            <a:alpha val="92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ools.luxonis.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opencv.com/object-detection-with-depth-measurement-with-oak-d/"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learnopencv.com/object-detection-with-depth-measurement-with-oak-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ypi.org/project/labelIm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2DE1CC10-05FB-2243-B6B9-C831EF48624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r="9001"/>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66019" y="631299"/>
            <a:ext cx="7401232" cy="2900518"/>
          </a:xfrm>
          <a:ln w="38100">
            <a:solidFill>
              <a:schemeClr val="tx1"/>
            </a:solidFill>
          </a:ln>
        </p:spPr>
        <p:txBody>
          <a:bodyPr>
            <a:normAutofit/>
          </a:bodyPr>
          <a:lstStyle/>
          <a:p>
            <a:pPr>
              <a:defRPr sz="3600" b="1">
                <a:solidFill>
                  <a:srgbClr val="FFFFFF"/>
                </a:solidFill>
              </a:defRPr>
            </a:pPr>
            <a:r>
              <a:rPr lang="en-US" sz="4000" dirty="0">
                <a:solidFill>
                  <a:srgbClr val="FFFFFF"/>
                </a:solidFill>
                <a:latin typeface="Aptos Black" panose="020B0004020202020204" pitchFamily="34" charset="0"/>
              </a:rPr>
              <a:t>End-to-End Object Detection with OAK-D: From Annotation to Deployment</a:t>
            </a:r>
          </a:p>
        </p:txBody>
      </p:sp>
      <p:sp>
        <p:nvSpPr>
          <p:cNvPr id="3" name="Subtitle 2"/>
          <p:cNvSpPr>
            <a:spLocks noGrp="1"/>
          </p:cNvSpPr>
          <p:nvPr>
            <p:ph type="subTitle" idx="1"/>
          </p:nvPr>
        </p:nvSpPr>
        <p:spPr>
          <a:xfrm>
            <a:off x="1143000" y="4140482"/>
            <a:ext cx="6858000" cy="1098395"/>
          </a:xfrm>
        </p:spPr>
        <p:txBody>
          <a:bodyPr>
            <a:normAutofit fontScale="77500" lnSpcReduction="20000"/>
          </a:bodyPr>
          <a:lstStyle/>
          <a:p>
            <a:pPr>
              <a:defRPr sz="2000">
                <a:solidFill>
                  <a:srgbClr val="FFFFFF"/>
                </a:solidFill>
              </a:defRPr>
            </a:pPr>
            <a:r>
              <a:rPr lang="en-US" sz="2800" dirty="0">
                <a:solidFill>
                  <a:srgbClr val="FFFFFF"/>
                </a:solidFill>
              </a:rPr>
              <a:t>By </a:t>
            </a:r>
          </a:p>
          <a:p>
            <a:pPr>
              <a:defRPr sz="2000">
                <a:solidFill>
                  <a:srgbClr val="FFFFFF"/>
                </a:solidFill>
              </a:defRPr>
            </a:pPr>
            <a:r>
              <a:rPr lang="en-US" sz="2800" b="1" dirty="0">
                <a:solidFill>
                  <a:srgbClr val="FFFFFF"/>
                </a:solidFill>
              </a:rPr>
              <a:t>Adnan Munir </a:t>
            </a:r>
          </a:p>
          <a:p>
            <a:pPr>
              <a:defRPr sz="2000">
                <a:solidFill>
                  <a:srgbClr val="FFFFFF"/>
                </a:solidFill>
              </a:defRPr>
            </a:pPr>
            <a:r>
              <a:rPr lang="en-US" sz="1800" b="1" i="1" dirty="0">
                <a:solidFill>
                  <a:srgbClr val="FFFFFF"/>
                </a:solidFill>
              </a:rPr>
              <a:t>PhD in Computer Engineering</a:t>
            </a:r>
          </a:p>
          <a:p>
            <a:pPr>
              <a:defRPr sz="2000">
                <a:solidFill>
                  <a:srgbClr val="FFFFFF"/>
                </a:solidFill>
              </a:defRPr>
            </a:pPr>
            <a:r>
              <a:rPr lang="en-US" sz="1500" b="1" i="1" dirty="0">
                <a:solidFill>
                  <a:srgbClr val="FFFFFF"/>
                </a:solidFill>
              </a:rPr>
              <a:t>G202110550</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73994"/>
    </mc:Choice>
    <mc:Fallback xmlns="">
      <p:transition spd="slow" advTm="1073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000"/>
                                  </p:stCondLst>
                                  <p:iterate type="lt">
                                    <p:tmPct val="10000"/>
                                  </p:iterate>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4C6F0-77DD-B998-679D-9807DE8DAA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9EF2B-D76F-15D0-C354-B0E164812DDA}"/>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591EA6D0-5D49-F7A6-0AB9-667B16DD9432}"/>
              </a:ext>
            </a:extLst>
          </p:cNvPr>
          <p:cNvSpPr txBox="1"/>
          <p:nvPr/>
        </p:nvSpPr>
        <p:spPr>
          <a:xfrm>
            <a:off x="0" y="933377"/>
            <a:ext cx="9144000" cy="2639441"/>
          </a:xfrm>
          <a:prstGeom prst="rect">
            <a:avLst/>
          </a:prstGeom>
          <a:noFill/>
        </p:spPr>
        <p:txBody>
          <a:bodyPr wrap="square">
            <a:spAutoFit/>
          </a:bodyPr>
          <a:lstStyle/>
          <a:p>
            <a:pPr algn="just">
              <a:lnSpc>
                <a:spcPct val="150000"/>
              </a:lnSpc>
            </a:pPr>
            <a:r>
              <a:rPr lang="en-US" sz="1600" b="1" dirty="0">
                <a:solidFill>
                  <a:schemeClr val="bg1"/>
                </a:solidFill>
              </a:rPr>
              <a:t>Steps for Custom Training</a:t>
            </a:r>
          </a:p>
          <a:p>
            <a:pPr marL="285750" indent="-285750" algn="just">
              <a:lnSpc>
                <a:spcPct val="150000"/>
              </a:lnSpc>
              <a:buFont typeface="Arial" panose="020B0604020202020204" pitchFamily="34" charset="0"/>
              <a:buChar char="•"/>
            </a:pPr>
            <a:r>
              <a:rPr lang="en-US" sz="1600" b="1" dirty="0">
                <a:solidFill>
                  <a:schemeClr val="bg1"/>
                </a:solidFill>
              </a:rPr>
              <a:t>Exporting the Model:</a:t>
            </a:r>
          </a:p>
          <a:p>
            <a:pPr marL="742950" lvl="1" indent="-285750" algn="just">
              <a:lnSpc>
                <a:spcPct val="150000"/>
              </a:lnSpc>
              <a:buFont typeface="Wingdings" panose="05000000000000000000" pitchFamily="2" charset="2"/>
              <a:buChar char="ü"/>
            </a:pPr>
            <a:r>
              <a:rPr lang="en-US" sz="1600" i="1" dirty="0">
                <a:solidFill>
                  <a:schemeClr val="bg1"/>
                </a:solidFill>
              </a:rPr>
              <a:t>Once, the best.pt of trained model is achieved.</a:t>
            </a:r>
          </a:p>
          <a:p>
            <a:pPr marL="742950" lvl="1" indent="-285750" algn="just">
              <a:lnSpc>
                <a:spcPct val="150000"/>
              </a:lnSpc>
              <a:buFont typeface="Wingdings" panose="05000000000000000000" pitchFamily="2" charset="2"/>
              <a:buChar char="ü"/>
            </a:pPr>
            <a:r>
              <a:rPr lang="en-US" sz="1600" i="1" dirty="0">
                <a:solidFill>
                  <a:schemeClr val="bg1"/>
                </a:solidFill>
              </a:rPr>
              <a:t>Using this </a:t>
            </a:r>
            <a:r>
              <a:rPr lang="en-US" sz="1600" i="1" dirty="0">
                <a:solidFill>
                  <a:schemeClr val="bg1"/>
                </a:solidFill>
                <a:hlinkClick r:id="rId2"/>
              </a:rPr>
              <a:t>website</a:t>
            </a:r>
            <a:r>
              <a:rPr lang="en-US" sz="1600" i="1" dirty="0">
                <a:solidFill>
                  <a:schemeClr val="bg1"/>
                </a:solidFill>
              </a:rPr>
              <a:t> we will convert it into </a:t>
            </a:r>
            <a:r>
              <a:rPr lang="en-US" sz="1600" i="1" dirty="0" err="1">
                <a:solidFill>
                  <a:schemeClr val="bg1"/>
                </a:solidFill>
              </a:rPr>
              <a:t>Openvino</a:t>
            </a:r>
            <a:r>
              <a:rPr lang="en-US" sz="1600" i="1" dirty="0">
                <a:solidFill>
                  <a:schemeClr val="bg1"/>
                </a:solidFill>
              </a:rPr>
              <a:t> format,</a:t>
            </a:r>
          </a:p>
          <a:p>
            <a:pPr lvl="1" algn="just">
              <a:lnSpc>
                <a:spcPct val="150000"/>
              </a:lnSpc>
            </a:pPr>
            <a:r>
              <a:rPr lang="en-US" sz="1600" i="1" dirty="0">
                <a:solidFill>
                  <a:schemeClr val="bg1"/>
                </a:solidFill>
              </a:rPr>
              <a:t> which OAK-D supports</a:t>
            </a:r>
          </a:p>
          <a:p>
            <a:pPr lvl="1" algn="just">
              <a:lnSpc>
                <a:spcPct val="150000"/>
              </a:lnSpc>
            </a:pPr>
            <a:endParaRPr lang="en-US" sz="1600" i="1" dirty="0">
              <a:solidFill>
                <a:schemeClr val="bg1"/>
              </a:solidFill>
            </a:endParaRPr>
          </a:p>
          <a:p>
            <a:pPr lvl="1" algn="just">
              <a:lnSpc>
                <a:spcPct val="150000"/>
              </a:lnSpc>
            </a:pPr>
            <a:endParaRPr lang="en-US" sz="1600" i="1" dirty="0">
              <a:solidFill>
                <a:schemeClr val="bg1"/>
              </a:solidFill>
            </a:endParaRPr>
          </a:p>
        </p:txBody>
      </p:sp>
      <p:sp>
        <p:nvSpPr>
          <p:cNvPr id="3" name="Oval 2">
            <a:extLst>
              <a:ext uri="{FF2B5EF4-FFF2-40B4-BE49-F238E27FC236}">
                <a16:creationId xmlns:a16="http://schemas.microsoft.com/office/drawing/2014/main" id="{248E7DEA-D190-181E-65F0-F48673181B6B}"/>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0D38C361-FEA3-7438-EA71-1236CE15318B}"/>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7E83F06E-4160-28B5-0292-BF45901E558E}"/>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cxnSp>
        <p:nvCxnSpPr>
          <p:cNvPr id="23" name="Straight Arrow Connector 22">
            <a:extLst>
              <a:ext uri="{FF2B5EF4-FFF2-40B4-BE49-F238E27FC236}">
                <a16:creationId xmlns:a16="http://schemas.microsoft.com/office/drawing/2014/main" id="{2D8EE8F3-91CB-8317-6882-DE3B99DADD8E}"/>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E7E90B1-991D-1D5D-D991-DF1850FCE387}"/>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F6EFC43-53DF-20F2-9739-0A359B743B07}"/>
              </a:ext>
            </a:extLst>
          </p:cNvPr>
          <p:cNvCxnSpPr>
            <a:cxnSpLocks/>
            <a:stCxn id="9" idx="2"/>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6" name="Rectangle: Rounded Corners 5">
            <a:extLst>
              <a:ext uri="{FF2B5EF4-FFF2-40B4-BE49-F238E27FC236}">
                <a16:creationId xmlns:a16="http://schemas.microsoft.com/office/drawing/2014/main" id="{EE33D16F-C7C7-D9AB-4CE9-09DF761DB915}"/>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sp>
        <p:nvSpPr>
          <p:cNvPr id="7" name="Rectangle: Rounded Corners 6">
            <a:extLst>
              <a:ext uri="{FF2B5EF4-FFF2-40B4-BE49-F238E27FC236}">
                <a16:creationId xmlns:a16="http://schemas.microsoft.com/office/drawing/2014/main" id="{7B27934E-E1DE-8516-38CD-E3BE3446BEEA}"/>
              </a:ext>
            </a:extLst>
          </p:cNvPr>
          <p:cNvSpPr/>
          <p:nvPr/>
        </p:nvSpPr>
        <p:spPr>
          <a:xfrm>
            <a:off x="6714469" y="4479136"/>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a:t>
            </a:r>
          </a:p>
        </p:txBody>
      </p:sp>
      <p:cxnSp>
        <p:nvCxnSpPr>
          <p:cNvPr id="8" name="Straight Arrow Connector 7">
            <a:extLst>
              <a:ext uri="{FF2B5EF4-FFF2-40B4-BE49-F238E27FC236}">
                <a16:creationId xmlns:a16="http://schemas.microsoft.com/office/drawing/2014/main" id="{DE396671-3BE9-1F7C-329F-54341E7265B4}"/>
              </a:ext>
            </a:extLst>
          </p:cNvPr>
          <p:cNvCxnSpPr>
            <a:cxnSpLocks/>
            <a:stCxn id="6" idx="2"/>
            <a:endCxn id="7" idx="0"/>
          </p:cNvCxnSpPr>
          <p:nvPr/>
        </p:nvCxnSpPr>
        <p:spPr>
          <a:xfrm>
            <a:off x="7888861" y="4300211"/>
            <a:ext cx="0" cy="178925"/>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60749037-B2F5-FE56-4F08-D4003D301E2F}"/>
              </a:ext>
            </a:extLst>
          </p:cNvPr>
          <p:cNvSpPr/>
          <p:nvPr/>
        </p:nvSpPr>
        <p:spPr>
          <a:xfrm>
            <a:off x="6714469" y="5028655"/>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Export Model </a:t>
            </a:r>
          </a:p>
        </p:txBody>
      </p:sp>
      <p:cxnSp>
        <p:nvCxnSpPr>
          <p:cNvPr id="11" name="Straight Arrow Connector 10">
            <a:extLst>
              <a:ext uri="{FF2B5EF4-FFF2-40B4-BE49-F238E27FC236}">
                <a16:creationId xmlns:a16="http://schemas.microsoft.com/office/drawing/2014/main" id="{787E2AE2-C408-7871-6EB7-B7C25AFF6573}"/>
              </a:ext>
            </a:extLst>
          </p:cNvPr>
          <p:cNvCxnSpPr>
            <a:cxnSpLocks/>
            <a:endCxn id="10" idx="0"/>
          </p:cNvCxnSpPr>
          <p:nvPr/>
        </p:nvCxnSpPr>
        <p:spPr>
          <a:xfrm>
            <a:off x="7888861" y="4842665"/>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99B010A-27D3-48D3-2CE0-EFEC30845147}"/>
              </a:ext>
            </a:extLst>
          </p:cNvPr>
          <p:cNvPicPr>
            <a:picLocks noChangeAspect="1"/>
          </p:cNvPicPr>
          <p:nvPr/>
        </p:nvPicPr>
        <p:blipFill>
          <a:blip r:embed="rId3"/>
          <a:stretch>
            <a:fillRect/>
          </a:stretch>
        </p:blipFill>
        <p:spPr>
          <a:xfrm>
            <a:off x="221451" y="2866544"/>
            <a:ext cx="6139591" cy="3781955"/>
          </a:xfrm>
          <a:prstGeom prst="rect">
            <a:avLst/>
          </a:prstGeom>
        </p:spPr>
      </p:pic>
    </p:spTree>
    <p:extLst>
      <p:ext uri="{BB962C8B-B14F-4D97-AF65-F5344CB8AC3E}">
        <p14:creationId xmlns:p14="http://schemas.microsoft.com/office/powerpoint/2010/main" val="62763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87E2A-6ED7-44E1-6E7A-C04C20796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BB477E-294B-8BD7-4F3F-5CDFF3B42724}"/>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99F1F060-3862-BCDD-5F6F-E6BD143102B8}"/>
              </a:ext>
            </a:extLst>
          </p:cNvPr>
          <p:cNvSpPr txBox="1"/>
          <p:nvPr/>
        </p:nvSpPr>
        <p:spPr>
          <a:xfrm>
            <a:off x="0" y="933377"/>
            <a:ext cx="9144000" cy="5470985"/>
          </a:xfrm>
          <a:prstGeom prst="rect">
            <a:avLst/>
          </a:prstGeom>
          <a:noFill/>
        </p:spPr>
        <p:txBody>
          <a:bodyPr wrap="square">
            <a:spAutoFit/>
          </a:bodyPr>
          <a:lstStyle/>
          <a:p>
            <a:pPr algn="just">
              <a:lnSpc>
                <a:spcPct val="150000"/>
              </a:lnSpc>
            </a:pPr>
            <a:r>
              <a:rPr lang="en-US" sz="1600" b="1" dirty="0">
                <a:solidFill>
                  <a:schemeClr val="bg1"/>
                </a:solidFill>
              </a:rPr>
              <a:t>Deployment</a:t>
            </a:r>
          </a:p>
          <a:p>
            <a:pPr marL="285750" indent="-285750" algn="just">
              <a:lnSpc>
                <a:spcPct val="150000"/>
              </a:lnSpc>
              <a:buFont typeface="Arial" panose="020B0604020202020204" pitchFamily="34" charset="0"/>
              <a:buChar char="•"/>
            </a:pPr>
            <a:r>
              <a:rPr lang="en-US" sz="1600" b="1" dirty="0">
                <a:solidFill>
                  <a:schemeClr val="bg1"/>
                </a:solidFill>
              </a:rPr>
              <a:t>Pipeline Components</a:t>
            </a:r>
          </a:p>
          <a:p>
            <a:pPr marL="742950" lvl="1" indent="-285750" algn="just">
              <a:lnSpc>
                <a:spcPct val="250000"/>
              </a:lnSpc>
              <a:buFont typeface="Wingdings" panose="05000000000000000000" pitchFamily="2" charset="2"/>
              <a:buChar char="ü"/>
            </a:pPr>
            <a:r>
              <a:rPr lang="en-US" sz="1600" b="1" i="1" dirty="0">
                <a:solidFill>
                  <a:schemeClr val="bg1"/>
                </a:solidFill>
              </a:rPr>
              <a:t>Color Camera: </a:t>
            </a:r>
            <a:r>
              <a:rPr lang="en-US" sz="1600" i="1" dirty="0">
                <a:solidFill>
                  <a:schemeClr val="bg1"/>
                </a:solidFill>
              </a:rPr>
              <a:t>Captures RGB images at 1080p resolution.</a:t>
            </a:r>
          </a:p>
          <a:p>
            <a:pPr marL="742950" lvl="1" indent="-285750" algn="just">
              <a:lnSpc>
                <a:spcPct val="250000"/>
              </a:lnSpc>
              <a:buFont typeface="Wingdings" panose="05000000000000000000" pitchFamily="2" charset="2"/>
              <a:buChar char="ü"/>
            </a:pPr>
            <a:r>
              <a:rPr lang="en-US" sz="1600" b="1" i="1" dirty="0">
                <a:solidFill>
                  <a:schemeClr val="bg1"/>
                </a:solidFill>
              </a:rPr>
              <a:t>Mono Cameras: </a:t>
            </a:r>
            <a:r>
              <a:rPr lang="en-US" sz="1600" i="1" dirty="0">
                <a:solidFill>
                  <a:schemeClr val="bg1"/>
                </a:solidFill>
              </a:rPr>
              <a:t>Capture stereo images for depth estimation.</a:t>
            </a:r>
          </a:p>
          <a:p>
            <a:pPr marL="742950" lvl="1" indent="-285750" algn="just">
              <a:lnSpc>
                <a:spcPct val="250000"/>
              </a:lnSpc>
              <a:buFont typeface="Wingdings" panose="05000000000000000000" pitchFamily="2" charset="2"/>
              <a:buChar char="ü"/>
            </a:pPr>
            <a:r>
              <a:rPr lang="en-US" sz="1600" b="1" i="1" dirty="0" err="1">
                <a:solidFill>
                  <a:schemeClr val="bg1"/>
                </a:solidFill>
              </a:rPr>
              <a:t>StereoDepth</a:t>
            </a:r>
            <a:r>
              <a:rPr lang="en-US" sz="1600" b="1" i="1" dirty="0">
                <a:solidFill>
                  <a:schemeClr val="bg1"/>
                </a:solidFill>
              </a:rPr>
              <a:t> Node</a:t>
            </a:r>
            <a:r>
              <a:rPr lang="en-US" sz="1600" i="1" dirty="0">
                <a:solidFill>
                  <a:schemeClr val="bg1"/>
                </a:solidFill>
              </a:rPr>
              <a:t>: Computes depth maps aligned with the RGB camera.</a:t>
            </a:r>
          </a:p>
          <a:p>
            <a:pPr marL="742950" lvl="1" indent="-285750" algn="just">
              <a:lnSpc>
                <a:spcPct val="250000"/>
              </a:lnSpc>
              <a:buFont typeface="Wingdings" panose="05000000000000000000" pitchFamily="2" charset="2"/>
              <a:buChar char="ü"/>
            </a:pPr>
            <a:r>
              <a:rPr lang="en-US" sz="1600" b="1" i="1" dirty="0">
                <a:solidFill>
                  <a:schemeClr val="bg1"/>
                </a:solidFill>
              </a:rPr>
              <a:t>YOLOv8 Model: </a:t>
            </a:r>
            <a:r>
              <a:rPr lang="en-US" sz="1600" i="1" dirty="0">
                <a:solidFill>
                  <a:schemeClr val="bg1"/>
                </a:solidFill>
              </a:rPr>
              <a:t>Detects and classifies hand gestures in real-time.</a:t>
            </a:r>
          </a:p>
          <a:p>
            <a:pPr marL="742950" lvl="1" indent="-285750" algn="just">
              <a:lnSpc>
                <a:spcPct val="250000"/>
              </a:lnSpc>
              <a:buFont typeface="Wingdings" panose="05000000000000000000" pitchFamily="2" charset="2"/>
              <a:buChar char="ü"/>
            </a:pPr>
            <a:r>
              <a:rPr lang="en-US" sz="1600" b="1" i="1" dirty="0">
                <a:solidFill>
                  <a:schemeClr val="bg1"/>
                </a:solidFill>
              </a:rPr>
              <a:t>Output Streams:</a:t>
            </a:r>
          </a:p>
          <a:p>
            <a:pPr marL="1200150" lvl="2" indent="-285750" algn="just">
              <a:lnSpc>
                <a:spcPct val="250000"/>
              </a:lnSpc>
              <a:buFont typeface="Wingdings" panose="05000000000000000000" pitchFamily="2" charset="2"/>
              <a:buChar char="ü"/>
            </a:pPr>
            <a:r>
              <a:rPr lang="en-US" sz="1600" i="1" dirty="0">
                <a:solidFill>
                  <a:schemeClr val="bg1"/>
                </a:solidFill>
              </a:rPr>
              <a:t>RGB frames with bounding boxes.</a:t>
            </a:r>
          </a:p>
          <a:p>
            <a:pPr marL="1200150" lvl="2" indent="-285750" algn="just">
              <a:lnSpc>
                <a:spcPct val="250000"/>
              </a:lnSpc>
              <a:buFont typeface="Wingdings" panose="05000000000000000000" pitchFamily="2" charset="2"/>
              <a:buChar char="ü"/>
            </a:pPr>
            <a:r>
              <a:rPr lang="en-US" sz="1600" i="1" dirty="0">
                <a:solidFill>
                  <a:schemeClr val="bg1"/>
                </a:solidFill>
              </a:rPr>
              <a:t>Depth maps for spatial information.</a:t>
            </a:r>
          </a:p>
          <a:p>
            <a:pPr marL="742950" lvl="1" indent="-285750" algn="just">
              <a:lnSpc>
                <a:spcPct val="150000"/>
              </a:lnSpc>
              <a:buFont typeface="Wingdings" panose="05000000000000000000" pitchFamily="2" charset="2"/>
              <a:buChar char="ü"/>
            </a:pPr>
            <a:endParaRPr lang="en-US" sz="1600" i="1" dirty="0">
              <a:solidFill>
                <a:schemeClr val="bg1"/>
              </a:solidFill>
            </a:endParaRPr>
          </a:p>
        </p:txBody>
      </p:sp>
      <p:sp>
        <p:nvSpPr>
          <p:cNvPr id="3" name="Oval 2">
            <a:extLst>
              <a:ext uri="{FF2B5EF4-FFF2-40B4-BE49-F238E27FC236}">
                <a16:creationId xmlns:a16="http://schemas.microsoft.com/office/drawing/2014/main" id="{C8BD1E46-0D86-4E15-AE8C-F67B6FDE3A4C}"/>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762E2A8D-1193-B38A-4B13-63FB0A053B40}"/>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18CDDE63-DB87-8EB3-A181-C4A71FD8871F}"/>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sp>
        <p:nvSpPr>
          <p:cNvPr id="10" name="Rectangle: Rounded Corners 9">
            <a:extLst>
              <a:ext uri="{FF2B5EF4-FFF2-40B4-BE49-F238E27FC236}">
                <a16:creationId xmlns:a16="http://schemas.microsoft.com/office/drawing/2014/main" id="{7BF35392-FA80-A171-4F94-4B2D739135DB}"/>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sp>
        <p:nvSpPr>
          <p:cNvPr id="11" name="Rectangle: Rounded Corners 10">
            <a:extLst>
              <a:ext uri="{FF2B5EF4-FFF2-40B4-BE49-F238E27FC236}">
                <a16:creationId xmlns:a16="http://schemas.microsoft.com/office/drawing/2014/main" id="{7FE0AC59-EBA7-2BCA-D758-B7034117FA98}"/>
              </a:ext>
            </a:extLst>
          </p:cNvPr>
          <p:cNvSpPr/>
          <p:nvPr/>
        </p:nvSpPr>
        <p:spPr>
          <a:xfrm>
            <a:off x="6714469" y="4479136"/>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a:t>
            </a:r>
          </a:p>
        </p:txBody>
      </p:sp>
      <p:sp>
        <p:nvSpPr>
          <p:cNvPr id="12" name="Rectangle: Rounded Corners 11">
            <a:extLst>
              <a:ext uri="{FF2B5EF4-FFF2-40B4-BE49-F238E27FC236}">
                <a16:creationId xmlns:a16="http://schemas.microsoft.com/office/drawing/2014/main" id="{885BCA96-0529-4932-AC27-084349E43E63}"/>
              </a:ext>
            </a:extLst>
          </p:cNvPr>
          <p:cNvSpPr/>
          <p:nvPr/>
        </p:nvSpPr>
        <p:spPr>
          <a:xfrm>
            <a:off x="6714469" y="5028655"/>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Export Model </a:t>
            </a:r>
          </a:p>
        </p:txBody>
      </p:sp>
      <p:sp>
        <p:nvSpPr>
          <p:cNvPr id="13" name="Rectangle: Rounded Corners 12">
            <a:extLst>
              <a:ext uri="{FF2B5EF4-FFF2-40B4-BE49-F238E27FC236}">
                <a16:creationId xmlns:a16="http://schemas.microsoft.com/office/drawing/2014/main" id="{7BE9A872-5741-693C-B8ED-A17D85AE4783}"/>
              </a:ext>
            </a:extLst>
          </p:cNvPr>
          <p:cNvSpPr/>
          <p:nvPr/>
        </p:nvSpPr>
        <p:spPr>
          <a:xfrm>
            <a:off x="6714469" y="5578174"/>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Deploy</a:t>
            </a:r>
          </a:p>
        </p:txBody>
      </p:sp>
      <p:cxnSp>
        <p:nvCxnSpPr>
          <p:cNvPr id="23" name="Straight Arrow Connector 22">
            <a:extLst>
              <a:ext uri="{FF2B5EF4-FFF2-40B4-BE49-F238E27FC236}">
                <a16:creationId xmlns:a16="http://schemas.microsoft.com/office/drawing/2014/main" id="{47382C0C-F258-8152-401D-E8445FA20F03}"/>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4E4CAA7-C658-8839-76C6-D5DC40B9D1A9}"/>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A61D12D-8D68-D55C-0D8A-E0DD46F0E7BD}"/>
              </a:ext>
            </a:extLst>
          </p:cNvPr>
          <p:cNvCxnSpPr>
            <a:cxnSpLocks/>
            <a:stCxn id="9" idx="2"/>
            <a:endCxn id="10" idx="0"/>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E5B00AC-B800-F805-6735-D68AF8847B61}"/>
              </a:ext>
            </a:extLst>
          </p:cNvPr>
          <p:cNvCxnSpPr>
            <a:cxnSpLocks/>
            <a:stCxn id="10" idx="2"/>
            <a:endCxn id="11" idx="0"/>
          </p:cNvCxnSpPr>
          <p:nvPr/>
        </p:nvCxnSpPr>
        <p:spPr>
          <a:xfrm>
            <a:off x="7888861" y="4300211"/>
            <a:ext cx="0" cy="178925"/>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B094E51-B542-D2F6-759C-676F9BAB0FCB}"/>
              </a:ext>
            </a:extLst>
          </p:cNvPr>
          <p:cNvCxnSpPr>
            <a:cxnSpLocks/>
            <a:stCxn id="11" idx="2"/>
            <a:endCxn id="12" idx="0"/>
          </p:cNvCxnSpPr>
          <p:nvPr/>
        </p:nvCxnSpPr>
        <p:spPr>
          <a:xfrm>
            <a:off x="7888861" y="4842665"/>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A3CA4EC2-767E-E58C-74D5-D14A4F4A7B4A}"/>
              </a:ext>
            </a:extLst>
          </p:cNvPr>
          <p:cNvCxnSpPr>
            <a:cxnSpLocks/>
            <a:stCxn id="12" idx="2"/>
            <a:endCxn id="13" idx="0"/>
          </p:cNvCxnSpPr>
          <p:nvPr/>
        </p:nvCxnSpPr>
        <p:spPr>
          <a:xfrm>
            <a:off x="7888861" y="5392184"/>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745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F3FB0-1BC8-5E69-6863-64578AD042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6A23F-ECF7-4B5F-A2BE-D0B3C439E7C6}"/>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9FC9D4D5-074E-0855-CF0F-0ADB685B7D03}"/>
              </a:ext>
            </a:extLst>
          </p:cNvPr>
          <p:cNvSpPr txBox="1"/>
          <p:nvPr/>
        </p:nvSpPr>
        <p:spPr>
          <a:xfrm>
            <a:off x="-2" y="936028"/>
            <a:ext cx="9144000" cy="4855432"/>
          </a:xfrm>
          <a:prstGeom prst="rect">
            <a:avLst/>
          </a:prstGeom>
          <a:noFill/>
        </p:spPr>
        <p:txBody>
          <a:bodyPr wrap="square">
            <a:spAutoFit/>
          </a:bodyPr>
          <a:lstStyle/>
          <a:p>
            <a:pPr algn="just">
              <a:lnSpc>
                <a:spcPct val="150000"/>
              </a:lnSpc>
            </a:pPr>
            <a:r>
              <a:rPr lang="en-US" sz="1600" b="1" dirty="0">
                <a:solidFill>
                  <a:schemeClr val="bg1"/>
                </a:solidFill>
              </a:rPr>
              <a:t>Deployment</a:t>
            </a:r>
          </a:p>
          <a:p>
            <a:pPr marL="285750" indent="-285750" algn="just">
              <a:lnSpc>
                <a:spcPct val="150000"/>
              </a:lnSpc>
              <a:buFont typeface="Arial" panose="020B0604020202020204" pitchFamily="34" charset="0"/>
              <a:buChar char="•"/>
            </a:pPr>
            <a:r>
              <a:rPr lang="en-US" sz="1600" b="1" dirty="0">
                <a:solidFill>
                  <a:schemeClr val="bg1"/>
                </a:solidFill>
              </a:rPr>
              <a:t>Workflow</a:t>
            </a:r>
          </a:p>
          <a:p>
            <a:pPr marL="742950" lvl="1" indent="-285750" algn="just">
              <a:lnSpc>
                <a:spcPct val="150000"/>
              </a:lnSpc>
              <a:buFont typeface="Wingdings" panose="05000000000000000000" pitchFamily="2" charset="2"/>
              <a:buChar char="ü"/>
            </a:pPr>
            <a:r>
              <a:rPr lang="en-US" sz="1600" b="1" i="1" dirty="0">
                <a:solidFill>
                  <a:schemeClr val="bg1"/>
                </a:solidFill>
              </a:rPr>
              <a:t>Capture Frames:</a:t>
            </a:r>
          </a:p>
          <a:p>
            <a:pPr marL="1200150" lvl="2" indent="-285750" algn="just">
              <a:lnSpc>
                <a:spcPct val="150000"/>
              </a:lnSpc>
              <a:buFont typeface="Wingdings" panose="05000000000000000000" pitchFamily="2" charset="2"/>
              <a:buChar char="ü"/>
            </a:pPr>
            <a:r>
              <a:rPr lang="en-US" sz="1600" b="1" i="1" dirty="0">
                <a:solidFill>
                  <a:schemeClr val="bg1"/>
                </a:solidFill>
              </a:rPr>
              <a:t>RGB and depth frames are captured simultaneously</a:t>
            </a:r>
          </a:p>
          <a:p>
            <a:pPr marL="742950" lvl="1" indent="-285750" algn="just">
              <a:lnSpc>
                <a:spcPct val="150000"/>
              </a:lnSpc>
              <a:buFont typeface="Wingdings" panose="05000000000000000000" pitchFamily="2" charset="2"/>
              <a:buChar char="ü"/>
            </a:pPr>
            <a:r>
              <a:rPr lang="en-US" sz="1600" b="1" i="1" dirty="0">
                <a:solidFill>
                  <a:schemeClr val="bg1"/>
                </a:solidFill>
              </a:rPr>
              <a:t>Preprocess:</a:t>
            </a:r>
          </a:p>
          <a:p>
            <a:pPr marL="1200150" lvl="2" indent="-285750" algn="just">
              <a:lnSpc>
                <a:spcPct val="150000"/>
              </a:lnSpc>
              <a:buFont typeface="Wingdings" panose="05000000000000000000" pitchFamily="2" charset="2"/>
              <a:buChar char="ü"/>
            </a:pPr>
            <a:r>
              <a:rPr lang="en-US" sz="1600" b="1" i="1" dirty="0">
                <a:solidFill>
                  <a:schemeClr val="bg1"/>
                </a:solidFill>
              </a:rPr>
              <a:t>Frames are resized to match the YOLOv8 input size (640x640).</a:t>
            </a:r>
          </a:p>
          <a:p>
            <a:pPr marL="742950" lvl="1" indent="-285750" algn="just">
              <a:lnSpc>
                <a:spcPct val="150000"/>
              </a:lnSpc>
              <a:buFont typeface="Wingdings" panose="05000000000000000000" pitchFamily="2" charset="2"/>
              <a:buChar char="ü"/>
            </a:pPr>
            <a:r>
              <a:rPr lang="en-US" sz="1600" b="1" i="1" dirty="0">
                <a:solidFill>
                  <a:schemeClr val="bg1"/>
                </a:solidFill>
              </a:rPr>
              <a:t>Inference:</a:t>
            </a:r>
          </a:p>
          <a:p>
            <a:pPr marL="1200150" lvl="2" indent="-285750" algn="just">
              <a:lnSpc>
                <a:spcPct val="150000"/>
              </a:lnSpc>
              <a:buFont typeface="Wingdings" panose="05000000000000000000" pitchFamily="2" charset="2"/>
              <a:buChar char="ü"/>
            </a:pPr>
            <a:r>
              <a:rPr lang="en-US" sz="1600" b="1" i="1" dirty="0">
                <a:solidFill>
                  <a:schemeClr val="bg1"/>
                </a:solidFill>
              </a:rPr>
              <a:t>YOLOv8 model processes the frames to detect hand gestures.</a:t>
            </a:r>
          </a:p>
          <a:p>
            <a:pPr marL="742950" lvl="1" indent="-285750" algn="just">
              <a:lnSpc>
                <a:spcPct val="150000"/>
              </a:lnSpc>
              <a:buFont typeface="Wingdings" panose="05000000000000000000" pitchFamily="2" charset="2"/>
              <a:buChar char="ü"/>
            </a:pPr>
            <a:r>
              <a:rPr lang="en-US" sz="1600" b="1" i="1" dirty="0">
                <a:solidFill>
                  <a:schemeClr val="bg1"/>
                </a:solidFill>
              </a:rPr>
              <a:t>Post-process:</a:t>
            </a:r>
          </a:p>
          <a:p>
            <a:pPr marL="1200150" lvl="2" indent="-285750" algn="just">
              <a:lnSpc>
                <a:spcPct val="150000"/>
              </a:lnSpc>
              <a:buFont typeface="Wingdings" panose="05000000000000000000" pitchFamily="2" charset="2"/>
              <a:buChar char="ü"/>
            </a:pPr>
            <a:r>
              <a:rPr lang="en-US" sz="1600" b="1" i="1" dirty="0">
                <a:solidFill>
                  <a:schemeClr val="bg1"/>
                </a:solidFill>
              </a:rPr>
              <a:t>Bounding boxes, labels, and depth information are overlaid </a:t>
            </a:r>
          </a:p>
          <a:p>
            <a:pPr lvl="2" algn="just">
              <a:lnSpc>
                <a:spcPct val="150000"/>
              </a:lnSpc>
            </a:pPr>
            <a:r>
              <a:rPr lang="en-US" sz="1600" b="1" i="1" dirty="0">
                <a:solidFill>
                  <a:schemeClr val="bg1"/>
                </a:solidFill>
              </a:rPr>
              <a:t>     on the RGB frame.</a:t>
            </a:r>
          </a:p>
          <a:p>
            <a:pPr marL="742950" lvl="1" indent="-285750" algn="just">
              <a:lnSpc>
                <a:spcPct val="150000"/>
              </a:lnSpc>
              <a:buFont typeface="Wingdings" panose="05000000000000000000" pitchFamily="2" charset="2"/>
              <a:buChar char="ü"/>
            </a:pPr>
            <a:r>
              <a:rPr lang="en-US" sz="1600" b="1" i="1" dirty="0">
                <a:solidFill>
                  <a:schemeClr val="bg1"/>
                </a:solidFill>
              </a:rPr>
              <a:t>Display:</a:t>
            </a:r>
          </a:p>
          <a:p>
            <a:pPr marL="1200150" lvl="2" indent="-285750" algn="just">
              <a:lnSpc>
                <a:spcPct val="150000"/>
              </a:lnSpc>
              <a:buFont typeface="Wingdings" panose="05000000000000000000" pitchFamily="2" charset="2"/>
              <a:buChar char="ü"/>
            </a:pPr>
            <a:r>
              <a:rPr lang="en-US" sz="1600" b="1" i="1" dirty="0">
                <a:solidFill>
                  <a:schemeClr val="bg1"/>
                </a:solidFill>
              </a:rPr>
              <a:t>Processed frames and depth maps are displayed in real-time.</a:t>
            </a:r>
            <a:endParaRPr lang="en-US" sz="1600" i="1" dirty="0">
              <a:solidFill>
                <a:schemeClr val="bg1"/>
              </a:solidFill>
            </a:endParaRPr>
          </a:p>
        </p:txBody>
      </p:sp>
      <p:sp>
        <p:nvSpPr>
          <p:cNvPr id="3" name="Oval 2">
            <a:extLst>
              <a:ext uri="{FF2B5EF4-FFF2-40B4-BE49-F238E27FC236}">
                <a16:creationId xmlns:a16="http://schemas.microsoft.com/office/drawing/2014/main" id="{F0D50938-9535-9842-DEC5-0DEA659CE14C}"/>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1C58FA08-EA93-BA4B-151F-AD19BDE71025}"/>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0914DF91-D1D3-04C0-EDEA-22C02467D1F5}"/>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sp>
        <p:nvSpPr>
          <p:cNvPr id="10" name="Rectangle: Rounded Corners 9">
            <a:extLst>
              <a:ext uri="{FF2B5EF4-FFF2-40B4-BE49-F238E27FC236}">
                <a16:creationId xmlns:a16="http://schemas.microsoft.com/office/drawing/2014/main" id="{5861FF56-0488-F40C-2F0C-7D6FFF1CB409}"/>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sp>
        <p:nvSpPr>
          <p:cNvPr id="11" name="Rectangle: Rounded Corners 10">
            <a:extLst>
              <a:ext uri="{FF2B5EF4-FFF2-40B4-BE49-F238E27FC236}">
                <a16:creationId xmlns:a16="http://schemas.microsoft.com/office/drawing/2014/main" id="{6527B4E1-8EAD-9558-B302-82D19EC2BF01}"/>
              </a:ext>
            </a:extLst>
          </p:cNvPr>
          <p:cNvSpPr/>
          <p:nvPr/>
        </p:nvSpPr>
        <p:spPr>
          <a:xfrm>
            <a:off x="6714469" y="4479136"/>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a:t>
            </a:r>
          </a:p>
        </p:txBody>
      </p:sp>
      <p:sp>
        <p:nvSpPr>
          <p:cNvPr id="12" name="Rectangle: Rounded Corners 11">
            <a:extLst>
              <a:ext uri="{FF2B5EF4-FFF2-40B4-BE49-F238E27FC236}">
                <a16:creationId xmlns:a16="http://schemas.microsoft.com/office/drawing/2014/main" id="{6ED6C065-BE89-8C18-ACCD-BDC4784774B7}"/>
              </a:ext>
            </a:extLst>
          </p:cNvPr>
          <p:cNvSpPr/>
          <p:nvPr/>
        </p:nvSpPr>
        <p:spPr>
          <a:xfrm>
            <a:off x="6714469" y="5028655"/>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Export Model </a:t>
            </a:r>
          </a:p>
        </p:txBody>
      </p:sp>
      <p:sp>
        <p:nvSpPr>
          <p:cNvPr id="13" name="Rectangle: Rounded Corners 12">
            <a:extLst>
              <a:ext uri="{FF2B5EF4-FFF2-40B4-BE49-F238E27FC236}">
                <a16:creationId xmlns:a16="http://schemas.microsoft.com/office/drawing/2014/main" id="{BB09293C-321F-B8D8-9BC8-02BBAC886EAB}"/>
              </a:ext>
            </a:extLst>
          </p:cNvPr>
          <p:cNvSpPr/>
          <p:nvPr/>
        </p:nvSpPr>
        <p:spPr>
          <a:xfrm>
            <a:off x="6714469" y="5578174"/>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Deploy</a:t>
            </a:r>
          </a:p>
        </p:txBody>
      </p:sp>
      <p:cxnSp>
        <p:nvCxnSpPr>
          <p:cNvPr id="23" name="Straight Arrow Connector 22">
            <a:extLst>
              <a:ext uri="{FF2B5EF4-FFF2-40B4-BE49-F238E27FC236}">
                <a16:creationId xmlns:a16="http://schemas.microsoft.com/office/drawing/2014/main" id="{3BA58F43-CA04-2488-54F3-F8276AB5B0C1}"/>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D7618B4-9834-258E-F961-B7E6137F091D}"/>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34B8C5B-6C94-EA9F-E71F-75D8D131F281}"/>
              </a:ext>
            </a:extLst>
          </p:cNvPr>
          <p:cNvCxnSpPr>
            <a:cxnSpLocks/>
            <a:stCxn id="9" idx="2"/>
            <a:endCxn id="10" idx="0"/>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BCDCB8D-D3D9-7C34-05B0-CEDEC2330257}"/>
              </a:ext>
            </a:extLst>
          </p:cNvPr>
          <p:cNvCxnSpPr>
            <a:cxnSpLocks/>
            <a:stCxn id="10" idx="2"/>
            <a:endCxn id="11" idx="0"/>
          </p:cNvCxnSpPr>
          <p:nvPr/>
        </p:nvCxnSpPr>
        <p:spPr>
          <a:xfrm>
            <a:off x="7888861" y="4300211"/>
            <a:ext cx="0" cy="178925"/>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E9BE08C-F6C5-89D7-14E0-3D4C239A6DD4}"/>
              </a:ext>
            </a:extLst>
          </p:cNvPr>
          <p:cNvCxnSpPr>
            <a:cxnSpLocks/>
            <a:stCxn id="11" idx="2"/>
            <a:endCxn id="12" idx="0"/>
          </p:cNvCxnSpPr>
          <p:nvPr/>
        </p:nvCxnSpPr>
        <p:spPr>
          <a:xfrm>
            <a:off x="7888861" y="4842665"/>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A0BDDE0F-ED23-F233-2F7F-56E37A5E0497}"/>
              </a:ext>
            </a:extLst>
          </p:cNvPr>
          <p:cNvCxnSpPr>
            <a:cxnSpLocks/>
            <a:stCxn id="12" idx="2"/>
            <a:endCxn id="13" idx="0"/>
          </p:cNvCxnSpPr>
          <p:nvPr/>
        </p:nvCxnSpPr>
        <p:spPr>
          <a:xfrm>
            <a:off x="7888861" y="5392184"/>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613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1C72-533E-97EE-56BA-F3D2FD1A6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C89F24-272B-8BF1-AC55-3A413972B56A}"/>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8AB1595A-84E4-F6E8-A867-85D7A105D648}"/>
              </a:ext>
            </a:extLst>
          </p:cNvPr>
          <p:cNvSpPr txBox="1"/>
          <p:nvPr/>
        </p:nvSpPr>
        <p:spPr>
          <a:xfrm>
            <a:off x="-2" y="936028"/>
            <a:ext cx="9144000" cy="423449"/>
          </a:xfrm>
          <a:prstGeom prst="rect">
            <a:avLst/>
          </a:prstGeom>
          <a:noFill/>
        </p:spPr>
        <p:txBody>
          <a:bodyPr wrap="square">
            <a:spAutoFit/>
          </a:bodyPr>
          <a:lstStyle/>
          <a:p>
            <a:pPr algn="just">
              <a:lnSpc>
                <a:spcPct val="150000"/>
              </a:lnSpc>
            </a:pPr>
            <a:r>
              <a:rPr lang="en-US" sz="1600" b="1" dirty="0">
                <a:solidFill>
                  <a:schemeClr val="bg1"/>
                </a:solidFill>
              </a:rPr>
              <a:t>Deployment</a:t>
            </a:r>
          </a:p>
        </p:txBody>
      </p:sp>
      <p:sp>
        <p:nvSpPr>
          <p:cNvPr id="3" name="Oval 2">
            <a:extLst>
              <a:ext uri="{FF2B5EF4-FFF2-40B4-BE49-F238E27FC236}">
                <a16:creationId xmlns:a16="http://schemas.microsoft.com/office/drawing/2014/main" id="{6B7989D9-94C2-B273-1D2D-7657B0EE8644}"/>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8A6218AE-E2A2-033C-336C-3549FEC14E3F}"/>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EB014FA3-A01C-30A4-ECCC-20A12D478F65}"/>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sp>
        <p:nvSpPr>
          <p:cNvPr id="10" name="Rectangle: Rounded Corners 9">
            <a:extLst>
              <a:ext uri="{FF2B5EF4-FFF2-40B4-BE49-F238E27FC236}">
                <a16:creationId xmlns:a16="http://schemas.microsoft.com/office/drawing/2014/main" id="{1A7B20E8-BB5E-97B7-2F03-FDE61E8AF1E3}"/>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sp>
        <p:nvSpPr>
          <p:cNvPr id="11" name="Rectangle: Rounded Corners 10">
            <a:extLst>
              <a:ext uri="{FF2B5EF4-FFF2-40B4-BE49-F238E27FC236}">
                <a16:creationId xmlns:a16="http://schemas.microsoft.com/office/drawing/2014/main" id="{426E6A2B-1E98-2C7C-E4D9-772AE0C87101}"/>
              </a:ext>
            </a:extLst>
          </p:cNvPr>
          <p:cNvSpPr/>
          <p:nvPr/>
        </p:nvSpPr>
        <p:spPr>
          <a:xfrm>
            <a:off x="6714469" y="4479136"/>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a:t>
            </a:r>
          </a:p>
        </p:txBody>
      </p:sp>
      <p:sp>
        <p:nvSpPr>
          <p:cNvPr id="12" name="Rectangle: Rounded Corners 11">
            <a:extLst>
              <a:ext uri="{FF2B5EF4-FFF2-40B4-BE49-F238E27FC236}">
                <a16:creationId xmlns:a16="http://schemas.microsoft.com/office/drawing/2014/main" id="{C149814E-2CF9-E3F1-E87C-9BB2C8CB3BE0}"/>
              </a:ext>
            </a:extLst>
          </p:cNvPr>
          <p:cNvSpPr/>
          <p:nvPr/>
        </p:nvSpPr>
        <p:spPr>
          <a:xfrm>
            <a:off x="6714469" y="5028655"/>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Export Model </a:t>
            </a:r>
          </a:p>
        </p:txBody>
      </p:sp>
      <p:sp>
        <p:nvSpPr>
          <p:cNvPr id="13" name="Rectangle: Rounded Corners 12">
            <a:extLst>
              <a:ext uri="{FF2B5EF4-FFF2-40B4-BE49-F238E27FC236}">
                <a16:creationId xmlns:a16="http://schemas.microsoft.com/office/drawing/2014/main" id="{307935F9-5D9B-1901-3B94-8BD6B3221A6F}"/>
              </a:ext>
            </a:extLst>
          </p:cNvPr>
          <p:cNvSpPr/>
          <p:nvPr/>
        </p:nvSpPr>
        <p:spPr>
          <a:xfrm>
            <a:off x="6714469" y="5578174"/>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Deploy</a:t>
            </a:r>
          </a:p>
        </p:txBody>
      </p:sp>
      <p:cxnSp>
        <p:nvCxnSpPr>
          <p:cNvPr id="23" name="Straight Arrow Connector 22">
            <a:extLst>
              <a:ext uri="{FF2B5EF4-FFF2-40B4-BE49-F238E27FC236}">
                <a16:creationId xmlns:a16="http://schemas.microsoft.com/office/drawing/2014/main" id="{BC934379-2C34-F13E-FF01-628CF6E88B74}"/>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336AF4A-24A7-D72D-7917-93749580B17B}"/>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D1FD349-EBE2-0640-A741-42FC0DA63351}"/>
              </a:ext>
            </a:extLst>
          </p:cNvPr>
          <p:cNvCxnSpPr>
            <a:cxnSpLocks/>
            <a:stCxn id="9" idx="2"/>
            <a:endCxn id="10" idx="0"/>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9D3151F-D652-E443-237E-84C57D5C19F0}"/>
              </a:ext>
            </a:extLst>
          </p:cNvPr>
          <p:cNvCxnSpPr>
            <a:cxnSpLocks/>
            <a:stCxn id="10" idx="2"/>
            <a:endCxn id="11" idx="0"/>
          </p:cNvCxnSpPr>
          <p:nvPr/>
        </p:nvCxnSpPr>
        <p:spPr>
          <a:xfrm>
            <a:off x="7888861" y="4300211"/>
            <a:ext cx="0" cy="178925"/>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ED8278A9-B48D-BBD7-F06A-27D1344A3EE6}"/>
              </a:ext>
            </a:extLst>
          </p:cNvPr>
          <p:cNvCxnSpPr>
            <a:cxnSpLocks/>
            <a:stCxn id="11" idx="2"/>
            <a:endCxn id="12" idx="0"/>
          </p:cNvCxnSpPr>
          <p:nvPr/>
        </p:nvCxnSpPr>
        <p:spPr>
          <a:xfrm>
            <a:off x="7888861" y="4842665"/>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C146E86-6900-78DA-062E-7D6E457EF85D}"/>
              </a:ext>
            </a:extLst>
          </p:cNvPr>
          <p:cNvCxnSpPr>
            <a:cxnSpLocks/>
            <a:stCxn id="12" idx="2"/>
            <a:endCxn id="13" idx="0"/>
          </p:cNvCxnSpPr>
          <p:nvPr/>
        </p:nvCxnSpPr>
        <p:spPr>
          <a:xfrm>
            <a:off x="7888861" y="5392184"/>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685D72D7-1FAC-C4DF-F92A-914AB8132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50" y="1758918"/>
            <a:ext cx="6219978" cy="37842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40ECB64-4A82-6AEC-3A84-DE5E7F1ADACB}"/>
              </a:ext>
            </a:extLst>
          </p:cNvPr>
          <p:cNvSpPr txBox="1"/>
          <p:nvPr/>
        </p:nvSpPr>
        <p:spPr>
          <a:xfrm>
            <a:off x="80745" y="6302520"/>
            <a:ext cx="2406816" cy="369332"/>
          </a:xfrm>
          <a:prstGeom prst="rect">
            <a:avLst/>
          </a:prstGeom>
          <a:noFill/>
        </p:spPr>
        <p:txBody>
          <a:bodyPr wrap="square">
            <a:spAutoFit/>
          </a:bodyPr>
          <a:lstStyle/>
          <a:p>
            <a:r>
              <a:rPr lang="en-US" dirty="0">
                <a:highlight>
                  <a:srgbClr val="E4E4E4"/>
                </a:highlight>
                <a:hlinkClick r:id="rId3"/>
              </a:rPr>
              <a:t>Good Tutorial to Follow</a:t>
            </a:r>
            <a:endParaRPr lang="en-US" dirty="0">
              <a:highlight>
                <a:srgbClr val="E4E4E4"/>
              </a:highlight>
            </a:endParaRPr>
          </a:p>
        </p:txBody>
      </p:sp>
    </p:spTree>
    <p:extLst>
      <p:ext uri="{BB962C8B-B14F-4D97-AF65-F5344CB8AC3E}">
        <p14:creationId xmlns:p14="http://schemas.microsoft.com/office/powerpoint/2010/main" val="375752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C6DB0-B1E6-4A1B-6693-1B319E81B4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C196D-C15D-2F1F-3352-2306EFE026FD}"/>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A41911A2-EE27-0026-9E23-27B53DAC470E}"/>
              </a:ext>
            </a:extLst>
          </p:cNvPr>
          <p:cNvSpPr txBox="1"/>
          <p:nvPr/>
        </p:nvSpPr>
        <p:spPr>
          <a:xfrm>
            <a:off x="-2" y="936028"/>
            <a:ext cx="9144000" cy="423449"/>
          </a:xfrm>
          <a:prstGeom prst="rect">
            <a:avLst/>
          </a:prstGeom>
          <a:noFill/>
        </p:spPr>
        <p:txBody>
          <a:bodyPr wrap="square">
            <a:spAutoFit/>
          </a:bodyPr>
          <a:lstStyle/>
          <a:p>
            <a:pPr algn="just">
              <a:lnSpc>
                <a:spcPct val="150000"/>
              </a:lnSpc>
            </a:pPr>
            <a:r>
              <a:rPr lang="en-US" sz="1600" b="1" dirty="0">
                <a:solidFill>
                  <a:schemeClr val="bg1"/>
                </a:solidFill>
              </a:rPr>
              <a:t>Deployment</a:t>
            </a:r>
          </a:p>
        </p:txBody>
      </p:sp>
      <p:sp>
        <p:nvSpPr>
          <p:cNvPr id="3" name="Oval 2">
            <a:extLst>
              <a:ext uri="{FF2B5EF4-FFF2-40B4-BE49-F238E27FC236}">
                <a16:creationId xmlns:a16="http://schemas.microsoft.com/office/drawing/2014/main" id="{E3D8C3F4-DB1C-9449-B8EA-B7DFF795FF5B}"/>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99FF066D-B199-A1A7-E080-0FE72BD83488}"/>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58BC816F-6FE9-4363-D426-49A0B2960C71}"/>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sp>
        <p:nvSpPr>
          <p:cNvPr id="10" name="Rectangle: Rounded Corners 9">
            <a:extLst>
              <a:ext uri="{FF2B5EF4-FFF2-40B4-BE49-F238E27FC236}">
                <a16:creationId xmlns:a16="http://schemas.microsoft.com/office/drawing/2014/main" id="{E635D308-CDF7-2FD0-E079-CF00B215D9DA}"/>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sp>
        <p:nvSpPr>
          <p:cNvPr id="11" name="Rectangle: Rounded Corners 10">
            <a:extLst>
              <a:ext uri="{FF2B5EF4-FFF2-40B4-BE49-F238E27FC236}">
                <a16:creationId xmlns:a16="http://schemas.microsoft.com/office/drawing/2014/main" id="{9DB318DA-1B6B-AA51-0DC6-4180C7AFA2BA}"/>
              </a:ext>
            </a:extLst>
          </p:cNvPr>
          <p:cNvSpPr/>
          <p:nvPr/>
        </p:nvSpPr>
        <p:spPr>
          <a:xfrm>
            <a:off x="6714469" y="4479136"/>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a:t>
            </a:r>
          </a:p>
        </p:txBody>
      </p:sp>
      <p:sp>
        <p:nvSpPr>
          <p:cNvPr id="12" name="Rectangle: Rounded Corners 11">
            <a:extLst>
              <a:ext uri="{FF2B5EF4-FFF2-40B4-BE49-F238E27FC236}">
                <a16:creationId xmlns:a16="http://schemas.microsoft.com/office/drawing/2014/main" id="{D0F6CB06-3997-9748-9DEB-4199569178AE}"/>
              </a:ext>
            </a:extLst>
          </p:cNvPr>
          <p:cNvSpPr/>
          <p:nvPr/>
        </p:nvSpPr>
        <p:spPr>
          <a:xfrm>
            <a:off x="6714469" y="5028655"/>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Export Model </a:t>
            </a:r>
          </a:p>
        </p:txBody>
      </p:sp>
      <p:sp>
        <p:nvSpPr>
          <p:cNvPr id="13" name="Rectangle: Rounded Corners 12">
            <a:extLst>
              <a:ext uri="{FF2B5EF4-FFF2-40B4-BE49-F238E27FC236}">
                <a16:creationId xmlns:a16="http://schemas.microsoft.com/office/drawing/2014/main" id="{2F5E85C1-5581-F2CE-8BE5-5A45B47E09F0}"/>
              </a:ext>
            </a:extLst>
          </p:cNvPr>
          <p:cNvSpPr/>
          <p:nvPr/>
        </p:nvSpPr>
        <p:spPr>
          <a:xfrm>
            <a:off x="6714469" y="5578174"/>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Deploy</a:t>
            </a:r>
          </a:p>
        </p:txBody>
      </p:sp>
      <p:cxnSp>
        <p:nvCxnSpPr>
          <p:cNvPr id="23" name="Straight Arrow Connector 22">
            <a:extLst>
              <a:ext uri="{FF2B5EF4-FFF2-40B4-BE49-F238E27FC236}">
                <a16:creationId xmlns:a16="http://schemas.microsoft.com/office/drawing/2014/main" id="{6C6B2DA0-B068-8717-60D1-CA19C8B485D2}"/>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06CD149-CBF7-AEA7-E91E-0D532040A478}"/>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EE3E25CD-C3A3-C0B6-91BF-318D4AEA0212}"/>
              </a:ext>
            </a:extLst>
          </p:cNvPr>
          <p:cNvCxnSpPr>
            <a:cxnSpLocks/>
            <a:stCxn id="9" idx="2"/>
            <a:endCxn id="10" idx="0"/>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F15ECDA-6421-67AF-7B77-F2E8FCBEC5C4}"/>
              </a:ext>
            </a:extLst>
          </p:cNvPr>
          <p:cNvCxnSpPr>
            <a:cxnSpLocks/>
            <a:stCxn id="10" idx="2"/>
            <a:endCxn id="11" idx="0"/>
          </p:cNvCxnSpPr>
          <p:nvPr/>
        </p:nvCxnSpPr>
        <p:spPr>
          <a:xfrm>
            <a:off x="7888861" y="4300211"/>
            <a:ext cx="0" cy="178925"/>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60DB9B3-A599-30ED-C6A8-B1F25463B039}"/>
              </a:ext>
            </a:extLst>
          </p:cNvPr>
          <p:cNvCxnSpPr>
            <a:cxnSpLocks/>
            <a:stCxn id="11" idx="2"/>
            <a:endCxn id="12" idx="0"/>
          </p:cNvCxnSpPr>
          <p:nvPr/>
        </p:nvCxnSpPr>
        <p:spPr>
          <a:xfrm>
            <a:off x="7888861" y="4842665"/>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5B59D3A-47CE-3D0D-9800-A4FB97A61810}"/>
              </a:ext>
            </a:extLst>
          </p:cNvPr>
          <p:cNvCxnSpPr>
            <a:cxnSpLocks/>
            <a:stCxn id="12" idx="2"/>
            <a:endCxn id="13" idx="0"/>
          </p:cNvCxnSpPr>
          <p:nvPr/>
        </p:nvCxnSpPr>
        <p:spPr>
          <a:xfrm>
            <a:off x="7888861" y="5392184"/>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2D3B986-4604-C822-4456-941AABB35A8E}"/>
              </a:ext>
            </a:extLst>
          </p:cNvPr>
          <p:cNvSpPr txBox="1"/>
          <p:nvPr/>
        </p:nvSpPr>
        <p:spPr>
          <a:xfrm>
            <a:off x="80745" y="6302520"/>
            <a:ext cx="2406816" cy="369332"/>
          </a:xfrm>
          <a:prstGeom prst="rect">
            <a:avLst/>
          </a:prstGeom>
          <a:noFill/>
        </p:spPr>
        <p:txBody>
          <a:bodyPr wrap="square">
            <a:spAutoFit/>
          </a:bodyPr>
          <a:lstStyle/>
          <a:p>
            <a:r>
              <a:rPr lang="en-US" dirty="0">
                <a:highlight>
                  <a:srgbClr val="E4E4E4"/>
                </a:highlight>
                <a:hlinkClick r:id="rId2"/>
              </a:rPr>
              <a:t>Good Tutorial to Follow</a:t>
            </a:r>
            <a:endParaRPr lang="en-US" dirty="0">
              <a:highlight>
                <a:srgbClr val="E4E4E4"/>
              </a:highlight>
            </a:endParaRPr>
          </a:p>
        </p:txBody>
      </p:sp>
      <p:pic>
        <p:nvPicPr>
          <p:cNvPr id="7" name="Picture 6" descr="A diagram of a system&#10;&#10;AI-generated content may be incorrect.">
            <a:extLst>
              <a:ext uri="{FF2B5EF4-FFF2-40B4-BE49-F238E27FC236}">
                <a16:creationId xmlns:a16="http://schemas.microsoft.com/office/drawing/2014/main" id="{C2E3FEA3-B06C-3ACF-C8B4-6D0B1065E7A4}"/>
              </a:ext>
            </a:extLst>
          </p:cNvPr>
          <p:cNvPicPr>
            <a:picLocks noChangeAspect="1"/>
          </p:cNvPicPr>
          <p:nvPr/>
        </p:nvPicPr>
        <p:blipFill>
          <a:blip r:embed="rId3"/>
          <a:stretch>
            <a:fillRect/>
          </a:stretch>
        </p:blipFill>
        <p:spPr>
          <a:xfrm>
            <a:off x="282676" y="1868456"/>
            <a:ext cx="6012200" cy="4136450"/>
          </a:xfrm>
          <a:prstGeom prst="rect">
            <a:avLst/>
          </a:prstGeom>
        </p:spPr>
      </p:pic>
    </p:spTree>
    <p:extLst>
      <p:ext uri="{BB962C8B-B14F-4D97-AF65-F5344CB8AC3E}">
        <p14:creationId xmlns:p14="http://schemas.microsoft.com/office/powerpoint/2010/main" val="175022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7A567-B826-B21B-0B49-DCB4C70AC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A3FBF6-C6F4-8729-125F-D705BFA81DE3}"/>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E10AE669-1930-9BD2-C930-2215A293B116}"/>
              </a:ext>
            </a:extLst>
          </p:cNvPr>
          <p:cNvSpPr txBox="1"/>
          <p:nvPr/>
        </p:nvSpPr>
        <p:spPr>
          <a:xfrm>
            <a:off x="0" y="933377"/>
            <a:ext cx="9144000" cy="792781"/>
          </a:xfrm>
          <a:prstGeom prst="rect">
            <a:avLst/>
          </a:prstGeom>
          <a:noFill/>
        </p:spPr>
        <p:txBody>
          <a:bodyPr wrap="square">
            <a:spAutoFit/>
          </a:bodyPr>
          <a:lstStyle/>
          <a:p>
            <a:pPr algn="just">
              <a:lnSpc>
                <a:spcPct val="150000"/>
              </a:lnSpc>
            </a:pPr>
            <a:r>
              <a:rPr lang="en-US" sz="1600" b="1" dirty="0">
                <a:solidFill>
                  <a:schemeClr val="bg1"/>
                </a:solidFill>
              </a:rPr>
              <a:t>Deployment</a:t>
            </a:r>
            <a:endParaRPr lang="en-US" sz="1600" i="1" dirty="0">
              <a:solidFill>
                <a:schemeClr val="bg1"/>
              </a:solidFill>
            </a:endParaRPr>
          </a:p>
          <a:p>
            <a:pPr marL="742950" lvl="1" indent="-285750" algn="just">
              <a:lnSpc>
                <a:spcPct val="150000"/>
              </a:lnSpc>
              <a:buFont typeface="Wingdings" panose="05000000000000000000" pitchFamily="2" charset="2"/>
              <a:buChar char="ü"/>
            </a:pPr>
            <a:endParaRPr lang="en-US" sz="1600" i="1" dirty="0">
              <a:solidFill>
                <a:schemeClr val="bg1"/>
              </a:solidFill>
            </a:endParaRPr>
          </a:p>
        </p:txBody>
      </p:sp>
      <p:sp>
        <p:nvSpPr>
          <p:cNvPr id="3" name="Oval 2">
            <a:extLst>
              <a:ext uri="{FF2B5EF4-FFF2-40B4-BE49-F238E27FC236}">
                <a16:creationId xmlns:a16="http://schemas.microsoft.com/office/drawing/2014/main" id="{54CE5FFE-9D19-7BBE-14FB-8F90121B6753}"/>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0F7A853C-30DC-8C5B-B1B1-3ABFC47E6A64}"/>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A18BE71B-A801-AD74-2B71-22C4114E843D}"/>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sp>
        <p:nvSpPr>
          <p:cNvPr id="10" name="Rectangle: Rounded Corners 9">
            <a:extLst>
              <a:ext uri="{FF2B5EF4-FFF2-40B4-BE49-F238E27FC236}">
                <a16:creationId xmlns:a16="http://schemas.microsoft.com/office/drawing/2014/main" id="{FD9B1185-F7DD-DB88-7D3F-2F6A5392E72D}"/>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sp>
        <p:nvSpPr>
          <p:cNvPr id="11" name="Rectangle: Rounded Corners 10">
            <a:extLst>
              <a:ext uri="{FF2B5EF4-FFF2-40B4-BE49-F238E27FC236}">
                <a16:creationId xmlns:a16="http://schemas.microsoft.com/office/drawing/2014/main" id="{D77D924E-06D1-AC93-863C-ACD6674B9F69}"/>
              </a:ext>
            </a:extLst>
          </p:cNvPr>
          <p:cNvSpPr/>
          <p:nvPr/>
        </p:nvSpPr>
        <p:spPr>
          <a:xfrm>
            <a:off x="6714469" y="4479136"/>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a:t>
            </a:r>
          </a:p>
        </p:txBody>
      </p:sp>
      <p:sp>
        <p:nvSpPr>
          <p:cNvPr id="12" name="Rectangle: Rounded Corners 11">
            <a:extLst>
              <a:ext uri="{FF2B5EF4-FFF2-40B4-BE49-F238E27FC236}">
                <a16:creationId xmlns:a16="http://schemas.microsoft.com/office/drawing/2014/main" id="{A723BB22-0178-3993-70AD-50AE0993AF20}"/>
              </a:ext>
            </a:extLst>
          </p:cNvPr>
          <p:cNvSpPr/>
          <p:nvPr/>
        </p:nvSpPr>
        <p:spPr>
          <a:xfrm>
            <a:off x="6714469" y="5028655"/>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Export Model </a:t>
            </a:r>
          </a:p>
        </p:txBody>
      </p:sp>
      <p:sp>
        <p:nvSpPr>
          <p:cNvPr id="13" name="Rectangle: Rounded Corners 12">
            <a:extLst>
              <a:ext uri="{FF2B5EF4-FFF2-40B4-BE49-F238E27FC236}">
                <a16:creationId xmlns:a16="http://schemas.microsoft.com/office/drawing/2014/main" id="{53BDA535-B025-268F-D9AE-0EB84E692EE1}"/>
              </a:ext>
            </a:extLst>
          </p:cNvPr>
          <p:cNvSpPr/>
          <p:nvPr/>
        </p:nvSpPr>
        <p:spPr>
          <a:xfrm>
            <a:off x="6714469" y="5578174"/>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Deploy</a:t>
            </a:r>
          </a:p>
        </p:txBody>
      </p:sp>
      <p:sp>
        <p:nvSpPr>
          <p:cNvPr id="19" name="Oval 18">
            <a:extLst>
              <a:ext uri="{FF2B5EF4-FFF2-40B4-BE49-F238E27FC236}">
                <a16:creationId xmlns:a16="http://schemas.microsoft.com/office/drawing/2014/main" id="{A413D942-AF56-1C56-988E-34C9497053DB}"/>
              </a:ext>
            </a:extLst>
          </p:cNvPr>
          <p:cNvSpPr/>
          <p:nvPr/>
        </p:nvSpPr>
        <p:spPr>
          <a:xfrm>
            <a:off x="6855172" y="6120628"/>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End</a:t>
            </a:r>
          </a:p>
        </p:txBody>
      </p:sp>
      <p:cxnSp>
        <p:nvCxnSpPr>
          <p:cNvPr id="23" name="Straight Arrow Connector 22">
            <a:extLst>
              <a:ext uri="{FF2B5EF4-FFF2-40B4-BE49-F238E27FC236}">
                <a16:creationId xmlns:a16="http://schemas.microsoft.com/office/drawing/2014/main" id="{593D324B-89B9-B0FF-BD49-D2A2508AB403}"/>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DE920EE-A6C9-7400-F0BF-F52DB2A03A44}"/>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8D3EDF-0ADC-564F-C290-53C32E40A2AF}"/>
              </a:ext>
            </a:extLst>
          </p:cNvPr>
          <p:cNvCxnSpPr>
            <a:cxnSpLocks/>
            <a:stCxn id="9" idx="2"/>
            <a:endCxn id="10" idx="0"/>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306EF0D-3EA5-2AEF-A001-C160891A2793}"/>
              </a:ext>
            </a:extLst>
          </p:cNvPr>
          <p:cNvCxnSpPr>
            <a:cxnSpLocks/>
            <a:stCxn id="10" idx="2"/>
            <a:endCxn id="11" idx="0"/>
          </p:cNvCxnSpPr>
          <p:nvPr/>
        </p:nvCxnSpPr>
        <p:spPr>
          <a:xfrm>
            <a:off x="7888861" y="4300211"/>
            <a:ext cx="0" cy="178925"/>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022536D-5A61-66FF-DF33-DF64BB41E0CE}"/>
              </a:ext>
            </a:extLst>
          </p:cNvPr>
          <p:cNvCxnSpPr>
            <a:cxnSpLocks/>
            <a:stCxn id="11" idx="2"/>
            <a:endCxn id="12" idx="0"/>
          </p:cNvCxnSpPr>
          <p:nvPr/>
        </p:nvCxnSpPr>
        <p:spPr>
          <a:xfrm>
            <a:off x="7888861" y="4842665"/>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ABC62CF-44A2-4836-EB5A-E2680DC56BF5}"/>
              </a:ext>
            </a:extLst>
          </p:cNvPr>
          <p:cNvCxnSpPr>
            <a:cxnSpLocks/>
            <a:stCxn id="12" idx="2"/>
            <a:endCxn id="13" idx="0"/>
          </p:cNvCxnSpPr>
          <p:nvPr/>
        </p:nvCxnSpPr>
        <p:spPr>
          <a:xfrm>
            <a:off x="7888861" y="5392184"/>
            <a:ext cx="0" cy="18598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1F6A0F6-ED53-33E5-90E8-615B8F08A76A}"/>
              </a:ext>
            </a:extLst>
          </p:cNvPr>
          <p:cNvCxnSpPr>
            <a:cxnSpLocks/>
            <a:stCxn id="13" idx="2"/>
            <a:endCxn id="19" idx="0"/>
          </p:cNvCxnSpPr>
          <p:nvPr/>
        </p:nvCxnSpPr>
        <p:spPr>
          <a:xfrm>
            <a:off x="7888861" y="5941703"/>
            <a:ext cx="0" cy="178925"/>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788F172-00F6-25B2-B3BE-269CB80E66D0}"/>
              </a:ext>
            </a:extLst>
          </p:cNvPr>
          <p:cNvPicPr>
            <a:picLocks noChangeAspect="1"/>
          </p:cNvPicPr>
          <p:nvPr/>
        </p:nvPicPr>
        <p:blipFill>
          <a:blip r:embed="rId2"/>
          <a:srcRect/>
          <a:stretch/>
        </p:blipFill>
        <p:spPr>
          <a:xfrm>
            <a:off x="80748" y="2288937"/>
            <a:ext cx="6477480" cy="4365522"/>
          </a:xfrm>
          <a:prstGeom prst="rect">
            <a:avLst/>
          </a:prstGeom>
        </p:spPr>
      </p:pic>
    </p:spTree>
    <p:extLst>
      <p:ext uri="{BB962C8B-B14F-4D97-AF65-F5344CB8AC3E}">
        <p14:creationId xmlns:p14="http://schemas.microsoft.com/office/powerpoint/2010/main" val="67386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995B6-B5D6-A916-288C-0F0C08F43D0D}"/>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264E4A27-D882-0490-1D5C-7625328BDF70}"/>
              </a:ext>
            </a:extLst>
          </p:cNvPr>
          <p:cNvPicPr>
            <a:picLocks noChangeAspect="1"/>
          </p:cNvPicPr>
          <p:nvPr/>
        </p:nvPicPr>
        <p:blipFill>
          <a:blip r:embed="rId2"/>
          <a:stretch>
            <a:fillRect/>
          </a:stretch>
        </p:blipFill>
        <p:spPr>
          <a:xfrm>
            <a:off x="0" y="0"/>
            <a:ext cx="9144000" cy="6858000"/>
          </a:xfrm>
          <a:prstGeom prst="rect">
            <a:avLst/>
          </a:prstGeom>
        </p:spPr>
      </p:pic>
      <p:pic>
        <p:nvPicPr>
          <p:cNvPr id="16" name="Picture 15">
            <a:extLst>
              <a:ext uri="{FF2B5EF4-FFF2-40B4-BE49-F238E27FC236}">
                <a16:creationId xmlns:a16="http://schemas.microsoft.com/office/drawing/2014/main" id="{527F093F-650D-83D5-7A08-10CDC4C8203D}"/>
              </a:ext>
            </a:extLst>
          </p:cNvPr>
          <p:cNvPicPr>
            <a:picLocks noChangeAspect="1"/>
          </p:cNvPicPr>
          <p:nvPr/>
        </p:nvPicPr>
        <p:blipFill>
          <a:blip r:embed="rId3"/>
          <a:stretch>
            <a:fillRect/>
          </a:stretch>
        </p:blipFill>
        <p:spPr>
          <a:xfrm>
            <a:off x="6738455" y="1784775"/>
            <a:ext cx="1920406" cy="594412"/>
          </a:xfrm>
          <a:prstGeom prst="rect">
            <a:avLst/>
          </a:prstGeom>
        </p:spPr>
      </p:pic>
      <p:pic>
        <p:nvPicPr>
          <p:cNvPr id="17" name="Picture 16">
            <a:extLst>
              <a:ext uri="{FF2B5EF4-FFF2-40B4-BE49-F238E27FC236}">
                <a16:creationId xmlns:a16="http://schemas.microsoft.com/office/drawing/2014/main" id="{3781A6C7-85C3-E64F-A0A6-8084BC7F13E5}"/>
              </a:ext>
            </a:extLst>
          </p:cNvPr>
          <p:cNvPicPr>
            <a:picLocks noChangeAspect="1"/>
          </p:cNvPicPr>
          <p:nvPr/>
        </p:nvPicPr>
        <p:blipFill>
          <a:blip r:embed="rId3"/>
          <a:stretch>
            <a:fillRect/>
          </a:stretch>
        </p:blipFill>
        <p:spPr>
          <a:xfrm>
            <a:off x="6645049" y="3058053"/>
            <a:ext cx="1920406" cy="594412"/>
          </a:xfrm>
          <a:prstGeom prst="rect">
            <a:avLst/>
          </a:prstGeom>
        </p:spPr>
      </p:pic>
      <p:pic>
        <p:nvPicPr>
          <p:cNvPr id="18" name="Picture 17">
            <a:extLst>
              <a:ext uri="{FF2B5EF4-FFF2-40B4-BE49-F238E27FC236}">
                <a16:creationId xmlns:a16="http://schemas.microsoft.com/office/drawing/2014/main" id="{E08A6FBC-0E04-FBE4-317B-5C38413A5767}"/>
              </a:ext>
            </a:extLst>
          </p:cNvPr>
          <p:cNvPicPr>
            <a:picLocks noChangeAspect="1"/>
          </p:cNvPicPr>
          <p:nvPr/>
        </p:nvPicPr>
        <p:blipFill>
          <a:blip r:embed="rId3"/>
          <a:stretch>
            <a:fillRect/>
          </a:stretch>
        </p:blipFill>
        <p:spPr>
          <a:xfrm>
            <a:off x="6738455" y="4412556"/>
            <a:ext cx="1920406" cy="594412"/>
          </a:xfrm>
          <a:prstGeom prst="rect">
            <a:avLst/>
          </a:prstGeom>
        </p:spPr>
      </p:pic>
      <p:sp>
        <p:nvSpPr>
          <p:cNvPr id="20" name="TextBox 19">
            <a:extLst>
              <a:ext uri="{FF2B5EF4-FFF2-40B4-BE49-F238E27FC236}">
                <a16:creationId xmlns:a16="http://schemas.microsoft.com/office/drawing/2014/main" id="{D2B20E80-8DC7-C77B-25AE-2BD91999AC69}"/>
              </a:ext>
            </a:extLst>
          </p:cNvPr>
          <p:cNvSpPr txBox="1"/>
          <p:nvPr/>
        </p:nvSpPr>
        <p:spPr>
          <a:xfrm>
            <a:off x="6527841" y="4585914"/>
            <a:ext cx="2154822" cy="276999"/>
          </a:xfrm>
          <a:prstGeom prst="rect">
            <a:avLst/>
          </a:prstGeom>
          <a:noFill/>
        </p:spPr>
        <p:txBody>
          <a:bodyPr wrap="square" rtlCol="0">
            <a:spAutoFit/>
          </a:bodyPr>
          <a:lstStyle/>
          <a:p>
            <a:r>
              <a:rPr lang="en-US" sz="1200" b="1" i="1" dirty="0">
                <a:solidFill>
                  <a:schemeClr val="bg1"/>
                </a:solidFill>
              </a:rPr>
              <a:t>g202110550@kfupm.edu.sa</a:t>
            </a:r>
          </a:p>
        </p:txBody>
      </p:sp>
    </p:spTree>
    <p:extLst>
      <p:ext uri="{BB962C8B-B14F-4D97-AF65-F5344CB8AC3E}">
        <p14:creationId xmlns:p14="http://schemas.microsoft.com/office/powerpoint/2010/main" val="3847889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Introduction</a:t>
            </a:r>
          </a:p>
        </p:txBody>
      </p:sp>
      <p:sp>
        <p:nvSpPr>
          <p:cNvPr id="4" name="TextBox 3"/>
          <p:cNvSpPr txBox="1"/>
          <p:nvPr/>
        </p:nvSpPr>
        <p:spPr>
          <a:xfrm>
            <a:off x="206477" y="1076633"/>
            <a:ext cx="8937522" cy="3613746"/>
          </a:xfrm>
          <a:prstGeom prst="rect">
            <a:avLst/>
          </a:prstGeom>
          <a:noFill/>
        </p:spPr>
        <p:txBody>
          <a:bodyPr wrap="square">
            <a:spAutoFit/>
          </a:bodyPr>
          <a:lstStyle/>
          <a:p>
            <a:pPr algn="just">
              <a:lnSpc>
                <a:spcPct val="150000"/>
              </a:lnSpc>
            </a:pPr>
            <a:r>
              <a:rPr lang="en-US" sz="1400" b="1" dirty="0">
                <a:solidFill>
                  <a:schemeClr val="bg1"/>
                </a:solidFill>
              </a:rPr>
              <a:t>Definition: </a:t>
            </a:r>
            <a:r>
              <a:rPr lang="en-US" sz="1400" dirty="0">
                <a:solidFill>
                  <a:schemeClr val="bg1"/>
                </a:solidFill>
              </a:rPr>
              <a:t>Object detection is a computer vision technique that identifies and locates objects within images or videos, assigning them to predefined categories. ​</a:t>
            </a:r>
          </a:p>
          <a:p>
            <a:pPr algn="just">
              <a:lnSpc>
                <a:spcPct val="150000"/>
              </a:lnSpc>
            </a:pPr>
            <a:r>
              <a:rPr lang="en-US" sz="1400" b="1" dirty="0">
                <a:solidFill>
                  <a:schemeClr val="bg1"/>
                </a:solidFill>
              </a:rPr>
              <a:t>Key Components: </a:t>
            </a:r>
          </a:p>
          <a:p>
            <a:pPr marL="285750" indent="-285750" algn="just">
              <a:lnSpc>
                <a:spcPct val="150000"/>
              </a:lnSpc>
              <a:buFont typeface="Arial" panose="020B0604020202020204" pitchFamily="34" charset="0"/>
              <a:buChar char="•"/>
            </a:pPr>
            <a:r>
              <a:rPr lang="en-US" sz="1400" dirty="0">
                <a:solidFill>
                  <a:schemeClr val="bg1"/>
                </a:solidFill>
              </a:rPr>
              <a:t>Classification: Determining the type or class of an object (e.g., identifying a 'cat' or 'dog’).</a:t>
            </a:r>
          </a:p>
          <a:p>
            <a:pPr marL="285750" indent="-285750" algn="just">
              <a:lnSpc>
                <a:spcPct val="150000"/>
              </a:lnSpc>
              <a:buFont typeface="Arial" panose="020B0604020202020204" pitchFamily="34" charset="0"/>
              <a:buChar char="•"/>
            </a:pPr>
            <a:r>
              <a:rPr lang="en-US" sz="1400" dirty="0">
                <a:solidFill>
                  <a:schemeClr val="bg1"/>
                </a:solidFill>
              </a:rPr>
              <a:t>​Localization: Pinpointing the object's position, often using bounding boxes to highlight its location.</a:t>
            </a:r>
          </a:p>
          <a:p>
            <a:pPr algn="just">
              <a:lnSpc>
                <a:spcPct val="150000"/>
              </a:lnSpc>
            </a:pPr>
            <a:r>
              <a:rPr lang="en-US" sz="1400" b="1" dirty="0">
                <a:solidFill>
                  <a:schemeClr val="bg1"/>
                </a:solidFill>
              </a:rPr>
              <a:t>One-Stage Object Detectors: </a:t>
            </a:r>
            <a:r>
              <a:rPr lang="en-US" sz="1400" dirty="0">
                <a:solidFill>
                  <a:schemeClr val="bg1"/>
                </a:solidFill>
              </a:rPr>
              <a:t>These models perform object localization and classification in a single pass, directly predicting bounding boxes and class labels from input images. This approach emphasizes speed, making it suitable for real-time application.​</a:t>
            </a:r>
          </a:p>
          <a:p>
            <a:pPr algn="just">
              <a:lnSpc>
                <a:spcPct val="150000"/>
              </a:lnSpc>
            </a:pPr>
            <a:r>
              <a:rPr lang="en-US" sz="1400" b="1" dirty="0">
                <a:solidFill>
                  <a:schemeClr val="bg1"/>
                </a:solidFill>
              </a:rPr>
              <a:t>Two-Stage Object Detectors: </a:t>
            </a:r>
            <a:r>
              <a:rPr lang="en-US" sz="1400" dirty="0">
                <a:solidFill>
                  <a:schemeClr val="bg1"/>
                </a:solidFill>
              </a:rPr>
              <a:t>These models first generate region proposals to identify potential object locations and then classify each proposed region and refine its bounding box. This sequential process often results in higher accuracy but at the cost of increased computational complexity</a:t>
            </a:r>
          </a:p>
        </p:txBody>
      </p:sp>
      <p:pic>
        <p:nvPicPr>
          <p:cNvPr id="7" name="Picture 6">
            <a:extLst>
              <a:ext uri="{FF2B5EF4-FFF2-40B4-BE49-F238E27FC236}">
                <a16:creationId xmlns:a16="http://schemas.microsoft.com/office/drawing/2014/main" id="{AA256CD6-72B7-FBAC-C2A8-639A01AB63E6}"/>
              </a:ext>
            </a:extLst>
          </p:cNvPr>
          <p:cNvPicPr>
            <a:picLocks noChangeAspect="1"/>
          </p:cNvPicPr>
          <p:nvPr/>
        </p:nvPicPr>
        <p:blipFill>
          <a:blip r:embed="rId2"/>
          <a:srcRect/>
          <a:stretch/>
        </p:blipFill>
        <p:spPr>
          <a:xfrm>
            <a:off x="457200" y="4680155"/>
            <a:ext cx="8404122" cy="217784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462E5-D1D6-A4A4-3CA0-9C91A62AA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129D7F-07EB-9DC1-A553-3092756A34BE}"/>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A25052A6-3C74-F1C8-8093-D88767F38B46}"/>
              </a:ext>
            </a:extLst>
          </p:cNvPr>
          <p:cNvSpPr txBox="1"/>
          <p:nvPr/>
        </p:nvSpPr>
        <p:spPr>
          <a:xfrm>
            <a:off x="0" y="933377"/>
            <a:ext cx="9144000" cy="5963427"/>
          </a:xfrm>
          <a:prstGeom prst="rect">
            <a:avLst/>
          </a:prstGeom>
          <a:noFill/>
        </p:spPr>
        <p:txBody>
          <a:bodyPr wrap="square">
            <a:spAutoFit/>
          </a:bodyPr>
          <a:lstStyle/>
          <a:p>
            <a:pPr algn="just">
              <a:lnSpc>
                <a:spcPct val="150000"/>
              </a:lnSpc>
            </a:pPr>
            <a:r>
              <a:rPr lang="en-US" sz="1600" b="1" dirty="0">
                <a:solidFill>
                  <a:schemeClr val="bg1"/>
                </a:solidFill>
              </a:rPr>
              <a:t>Steps for Custom Training</a:t>
            </a:r>
          </a:p>
          <a:p>
            <a:pPr marL="285750" indent="-285750" algn="just">
              <a:lnSpc>
                <a:spcPct val="150000"/>
              </a:lnSpc>
              <a:buFont typeface="Arial" panose="020B0604020202020204" pitchFamily="34" charset="0"/>
              <a:buChar char="•"/>
            </a:pPr>
            <a:r>
              <a:rPr lang="en-US" sz="1600" b="1" dirty="0">
                <a:solidFill>
                  <a:schemeClr val="bg1"/>
                </a:solidFill>
              </a:rPr>
              <a:t>Prepare Dataset:</a:t>
            </a:r>
          </a:p>
          <a:p>
            <a:pPr lvl="1" algn="just">
              <a:lnSpc>
                <a:spcPct val="150000"/>
              </a:lnSpc>
            </a:pPr>
            <a:r>
              <a:rPr lang="en-US" sz="1600" dirty="0">
                <a:solidFill>
                  <a:schemeClr val="bg1"/>
                </a:solidFill>
              </a:rPr>
              <a:t>Collect and annotate images (e.g., using tools like </a:t>
            </a:r>
            <a:r>
              <a:rPr lang="en-US" sz="1600" dirty="0" err="1">
                <a:solidFill>
                  <a:schemeClr val="bg1"/>
                </a:solidFill>
              </a:rPr>
              <a:t>LabelImg</a:t>
            </a:r>
            <a:r>
              <a:rPr lang="en-US" sz="1600" dirty="0">
                <a:solidFill>
                  <a:schemeClr val="bg1"/>
                </a:solidFill>
              </a:rPr>
              <a:t> or CVAT).</a:t>
            </a:r>
          </a:p>
          <a:p>
            <a:pPr lvl="1" algn="just">
              <a:lnSpc>
                <a:spcPct val="150000"/>
              </a:lnSpc>
            </a:pPr>
            <a:r>
              <a:rPr lang="en-US" sz="1600" dirty="0">
                <a:solidFill>
                  <a:schemeClr val="bg1"/>
                </a:solidFill>
              </a:rPr>
              <a:t>Organize data into train/validation/test sets.</a:t>
            </a:r>
          </a:p>
          <a:p>
            <a:pPr marL="285750" indent="-285750" algn="just">
              <a:lnSpc>
                <a:spcPct val="150000"/>
              </a:lnSpc>
              <a:buFont typeface="Arial" panose="020B0604020202020204" pitchFamily="34" charset="0"/>
              <a:buChar char="•"/>
            </a:pPr>
            <a:r>
              <a:rPr lang="en-US" sz="1600" b="1" dirty="0">
                <a:solidFill>
                  <a:schemeClr val="bg1"/>
                </a:solidFill>
              </a:rPr>
              <a:t>Configure YOLOv8:</a:t>
            </a:r>
          </a:p>
          <a:p>
            <a:pPr lvl="1" algn="just">
              <a:lnSpc>
                <a:spcPct val="150000"/>
              </a:lnSpc>
            </a:pPr>
            <a:r>
              <a:rPr lang="en-US" sz="1600" dirty="0">
                <a:solidFill>
                  <a:schemeClr val="bg1"/>
                </a:solidFill>
              </a:rPr>
              <a:t>Choose a pre-trained model (e.g., YOLOv8n, YOLOv8s).</a:t>
            </a:r>
          </a:p>
          <a:p>
            <a:pPr lvl="1" algn="just">
              <a:lnSpc>
                <a:spcPct val="150000"/>
              </a:lnSpc>
            </a:pPr>
            <a:r>
              <a:rPr lang="en-US" sz="1600" dirty="0">
                <a:solidFill>
                  <a:schemeClr val="bg1"/>
                </a:solidFill>
              </a:rPr>
              <a:t>Modify the configuration file for custom classes.</a:t>
            </a:r>
          </a:p>
          <a:p>
            <a:pPr marL="285750" indent="-285750" algn="just">
              <a:lnSpc>
                <a:spcPct val="150000"/>
              </a:lnSpc>
              <a:buFont typeface="Arial" panose="020B0604020202020204" pitchFamily="34" charset="0"/>
              <a:buChar char="•"/>
            </a:pPr>
            <a:r>
              <a:rPr lang="en-US" sz="1600" b="1" dirty="0">
                <a:solidFill>
                  <a:schemeClr val="bg1"/>
                </a:solidFill>
              </a:rPr>
              <a:t>Train the Model:</a:t>
            </a:r>
          </a:p>
          <a:p>
            <a:pPr lvl="1" algn="just">
              <a:lnSpc>
                <a:spcPct val="150000"/>
              </a:lnSpc>
            </a:pPr>
            <a:r>
              <a:rPr lang="en-US" sz="1600" dirty="0">
                <a:solidFill>
                  <a:schemeClr val="bg1"/>
                </a:solidFill>
              </a:rPr>
              <a:t>Run training script with custom dataset.</a:t>
            </a:r>
          </a:p>
          <a:p>
            <a:pPr lvl="1" algn="just">
              <a:lnSpc>
                <a:spcPct val="150000"/>
              </a:lnSpc>
            </a:pPr>
            <a:r>
              <a:rPr lang="en-US" sz="1600" dirty="0">
                <a:solidFill>
                  <a:schemeClr val="bg1"/>
                </a:solidFill>
              </a:rPr>
              <a:t>Monitor metrics (</a:t>
            </a:r>
            <a:r>
              <a:rPr lang="en-US" sz="1600" dirty="0" err="1">
                <a:solidFill>
                  <a:schemeClr val="bg1"/>
                </a:solidFill>
              </a:rPr>
              <a:t>mAP</a:t>
            </a:r>
            <a:r>
              <a:rPr lang="en-US" sz="1600" dirty="0">
                <a:solidFill>
                  <a:schemeClr val="bg1"/>
                </a:solidFill>
              </a:rPr>
              <a:t>, precision, recall).</a:t>
            </a:r>
          </a:p>
          <a:p>
            <a:pPr marL="285750" indent="-285750" algn="just">
              <a:lnSpc>
                <a:spcPct val="150000"/>
              </a:lnSpc>
              <a:buFont typeface="Arial" panose="020B0604020202020204" pitchFamily="34" charset="0"/>
              <a:buChar char="•"/>
            </a:pPr>
            <a:r>
              <a:rPr lang="en-US" sz="1600" b="1" dirty="0">
                <a:solidFill>
                  <a:schemeClr val="bg1"/>
                </a:solidFill>
              </a:rPr>
              <a:t>Evaluate and Test:</a:t>
            </a:r>
          </a:p>
          <a:p>
            <a:pPr lvl="1" algn="just">
              <a:lnSpc>
                <a:spcPct val="150000"/>
              </a:lnSpc>
            </a:pPr>
            <a:r>
              <a:rPr lang="en-US" sz="1600" dirty="0">
                <a:solidFill>
                  <a:schemeClr val="bg1"/>
                </a:solidFill>
              </a:rPr>
              <a:t>Validate on test data.</a:t>
            </a:r>
          </a:p>
          <a:p>
            <a:pPr lvl="1" algn="just">
              <a:lnSpc>
                <a:spcPct val="150000"/>
              </a:lnSpc>
            </a:pPr>
            <a:r>
              <a:rPr lang="en-US" sz="1600" dirty="0">
                <a:solidFill>
                  <a:schemeClr val="bg1"/>
                </a:solidFill>
              </a:rPr>
              <a:t>Fine-tune hyperparameters if needed.</a:t>
            </a:r>
          </a:p>
          <a:p>
            <a:pPr marL="285750" indent="-285750" algn="just">
              <a:lnSpc>
                <a:spcPct val="150000"/>
              </a:lnSpc>
              <a:buFont typeface="Arial" panose="020B0604020202020204" pitchFamily="34" charset="0"/>
              <a:buChar char="•"/>
            </a:pPr>
            <a:r>
              <a:rPr lang="en-US" sz="1600" b="1" dirty="0">
                <a:solidFill>
                  <a:schemeClr val="bg1"/>
                </a:solidFill>
              </a:rPr>
              <a:t>Deploy:</a:t>
            </a:r>
          </a:p>
          <a:p>
            <a:pPr lvl="1" algn="just">
              <a:lnSpc>
                <a:spcPct val="150000"/>
              </a:lnSpc>
            </a:pPr>
            <a:r>
              <a:rPr lang="en-US" sz="1600" dirty="0">
                <a:solidFill>
                  <a:schemeClr val="bg1"/>
                </a:solidFill>
              </a:rPr>
              <a:t>Export the model to the desired format (ONNX, </a:t>
            </a:r>
            <a:r>
              <a:rPr lang="en-US" sz="1600" dirty="0" err="1">
                <a:solidFill>
                  <a:schemeClr val="bg1"/>
                </a:solidFill>
              </a:rPr>
              <a:t>TensorRT</a:t>
            </a:r>
            <a:r>
              <a:rPr lang="en-US" sz="1600" dirty="0">
                <a:solidFill>
                  <a:schemeClr val="bg1"/>
                </a:solidFill>
              </a:rPr>
              <a:t>, etc.).</a:t>
            </a:r>
          </a:p>
          <a:p>
            <a:pPr lvl="1" algn="just">
              <a:lnSpc>
                <a:spcPct val="150000"/>
              </a:lnSpc>
            </a:pPr>
            <a:r>
              <a:rPr lang="en-US" sz="1600" dirty="0">
                <a:solidFill>
                  <a:schemeClr val="bg1"/>
                </a:solidFill>
              </a:rPr>
              <a:t>Integrate into applications.</a:t>
            </a:r>
          </a:p>
        </p:txBody>
      </p:sp>
      <p:grpSp>
        <p:nvGrpSpPr>
          <p:cNvPr id="45" name="Group 44">
            <a:extLst>
              <a:ext uri="{FF2B5EF4-FFF2-40B4-BE49-F238E27FC236}">
                <a16:creationId xmlns:a16="http://schemas.microsoft.com/office/drawing/2014/main" id="{300924CC-6BE5-C4B8-D5A8-BDCF7107ED99}"/>
              </a:ext>
            </a:extLst>
          </p:cNvPr>
          <p:cNvGrpSpPr/>
          <p:nvPr/>
        </p:nvGrpSpPr>
        <p:grpSpPr>
          <a:xfrm>
            <a:off x="6746941" y="1266605"/>
            <a:ext cx="1827196" cy="5296969"/>
            <a:chOff x="7158953" y="1009038"/>
            <a:chExt cx="1456669" cy="5701525"/>
          </a:xfrm>
        </p:grpSpPr>
        <p:sp>
          <p:nvSpPr>
            <p:cNvPr id="3" name="Oval 2">
              <a:extLst>
                <a:ext uri="{FF2B5EF4-FFF2-40B4-BE49-F238E27FC236}">
                  <a16:creationId xmlns:a16="http://schemas.microsoft.com/office/drawing/2014/main" id="{5D06FDC4-3A1A-8CAD-656D-63C7FC841C4A}"/>
                </a:ext>
              </a:extLst>
            </p:cNvPr>
            <p:cNvSpPr/>
            <p:nvPr/>
          </p:nvSpPr>
          <p:spPr>
            <a:xfrm>
              <a:off x="7246214" y="1009038"/>
              <a:ext cx="1282147" cy="538079"/>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B74B2BA2-2C8E-5D99-8D2E-AF5528CE443E}"/>
                </a:ext>
              </a:extLst>
            </p:cNvPr>
            <p:cNvSpPr/>
            <p:nvPr/>
          </p:nvSpPr>
          <p:spPr>
            <a:xfrm>
              <a:off x="7158953" y="1739983"/>
              <a:ext cx="1456669" cy="486688"/>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9BCD010F-F7EE-E5B4-8065-FFCD5FC0B72E}"/>
                </a:ext>
              </a:extLst>
            </p:cNvPr>
            <p:cNvSpPr/>
            <p:nvPr/>
          </p:nvSpPr>
          <p:spPr>
            <a:xfrm>
              <a:off x="7158953" y="2473354"/>
              <a:ext cx="1456669" cy="486688"/>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sp>
          <p:nvSpPr>
            <p:cNvPr id="10" name="Rectangle: Rounded Corners 9">
              <a:extLst>
                <a:ext uri="{FF2B5EF4-FFF2-40B4-BE49-F238E27FC236}">
                  <a16:creationId xmlns:a16="http://schemas.microsoft.com/office/drawing/2014/main" id="{60DB7E50-EDA7-09B0-59E4-A9A6A28156AE}"/>
                </a:ext>
              </a:extLst>
            </p:cNvPr>
            <p:cNvSpPr/>
            <p:nvPr/>
          </p:nvSpPr>
          <p:spPr>
            <a:xfrm>
              <a:off x="7158953" y="3248648"/>
              <a:ext cx="1456669" cy="486688"/>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sp>
          <p:nvSpPr>
            <p:cNvPr id="11" name="Rectangle: Rounded Corners 10">
              <a:extLst>
                <a:ext uri="{FF2B5EF4-FFF2-40B4-BE49-F238E27FC236}">
                  <a16:creationId xmlns:a16="http://schemas.microsoft.com/office/drawing/2014/main" id="{35FBE289-E128-5645-92B9-2C5DF2B541FB}"/>
                </a:ext>
              </a:extLst>
            </p:cNvPr>
            <p:cNvSpPr/>
            <p:nvPr/>
          </p:nvSpPr>
          <p:spPr>
            <a:xfrm>
              <a:off x="7158953" y="3974878"/>
              <a:ext cx="1456669" cy="486688"/>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a:t>
              </a:r>
            </a:p>
          </p:txBody>
        </p:sp>
        <p:sp>
          <p:nvSpPr>
            <p:cNvPr id="12" name="Rectangle: Rounded Corners 11">
              <a:extLst>
                <a:ext uri="{FF2B5EF4-FFF2-40B4-BE49-F238E27FC236}">
                  <a16:creationId xmlns:a16="http://schemas.microsoft.com/office/drawing/2014/main" id="{22F98C16-FAB2-EFDA-8C65-34C12635D23D}"/>
                </a:ext>
              </a:extLst>
            </p:cNvPr>
            <p:cNvSpPr/>
            <p:nvPr/>
          </p:nvSpPr>
          <p:spPr>
            <a:xfrm>
              <a:off x="7158953" y="4710566"/>
              <a:ext cx="1456669" cy="486688"/>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Export Model </a:t>
              </a:r>
            </a:p>
          </p:txBody>
        </p:sp>
        <p:sp>
          <p:nvSpPr>
            <p:cNvPr id="13" name="Rectangle: Rounded Corners 12">
              <a:extLst>
                <a:ext uri="{FF2B5EF4-FFF2-40B4-BE49-F238E27FC236}">
                  <a16:creationId xmlns:a16="http://schemas.microsoft.com/office/drawing/2014/main" id="{A46CD8DC-0266-EBF1-48EB-530F93FCA0C8}"/>
                </a:ext>
              </a:extLst>
            </p:cNvPr>
            <p:cNvSpPr/>
            <p:nvPr/>
          </p:nvSpPr>
          <p:spPr>
            <a:xfrm>
              <a:off x="7158953" y="5446254"/>
              <a:ext cx="1456669" cy="486688"/>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Deploy</a:t>
              </a:r>
            </a:p>
          </p:txBody>
        </p:sp>
        <p:sp>
          <p:nvSpPr>
            <p:cNvPr id="19" name="Oval 18">
              <a:extLst>
                <a:ext uri="{FF2B5EF4-FFF2-40B4-BE49-F238E27FC236}">
                  <a16:creationId xmlns:a16="http://schemas.microsoft.com/office/drawing/2014/main" id="{755ECB9F-6D72-5473-11CC-340E6730B8DD}"/>
                </a:ext>
              </a:extLst>
            </p:cNvPr>
            <p:cNvSpPr/>
            <p:nvPr/>
          </p:nvSpPr>
          <p:spPr>
            <a:xfrm>
              <a:off x="7246214" y="6172484"/>
              <a:ext cx="1282147" cy="538079"/>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End</a:t>
              </a:r>
            </a:p>
          </p:txBody>
        </p:sp>
        <p:cxnSp>
          <p:nvCxnSpPr>
            <p:cNvPr id="23" name="Straight Arrow Connector 22">
              <a:extLst>
                <a:ext uri="{FF2B5EF4-FFF2-40B4-BE49-F238E27FC236}">
                  <a16:creationId xmlns:a16="http://schemas.microsoft.com/office/drawing/2014/main" id="{AD576B16-27F7-664E-4717-620468BD036C}"/>
                </a:ext>
              </a:extLst>
            </p:cNvPr>
            <p:cNvCxnSpPr>
              <a:cxnSpLocks/>
              <a:stCxn id="3" idx="4"/>
              <a:endCxn id="5" idx="0"/>
            </p:cNvCxnSpPr>
            <p:nvPr/>
          </p:nvCxnSpPr>
          <p:spPr>
            <a:xfrm>
              <a:off x="7887288" y="1547117"/>
              <a:ext cx="0" cy="192866"/>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8339D4D-BD6E-6956-8515-C8848B62B57A}"/>
                </a:ext>
              </a:extLst>
            </p:cNvPr>
            <p:cNvCxnSpPr>
              <a:cxnSpLocks/>
              <a:stCxn id="5" idx="2"/>
              <a:endCxn id="9" idx="0"/>
            </p:cNvCxnSpPr>
            <p:nvPr/>
          </p:nvCxnSpPr>
          <p:spPr>
            <a:xfrm>
              <a:off x="7887288" y="2226671"/>
              <a:ext cx="0" cy="24668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3010AA4-019E-63D1-4124-BB7D22BB9F94}"/>
                </a:ext>
              </a:extLst>
            </p:cNvPr>
            <p:cNvCxnSpPr>
              <a:cxnSpLocks/>
              <a:stCxn id="9" idx="2"/>
              <a:endCxn id="10" idx="0"/>
            </p:cNvCxnSpPr>
            <p:nvPr/>
          </p:nvCxnSpPr>
          <p:spPr>
            <a:xfrm>
              <a:off x="7887288" y="2960042"/>
              <a:ext cx="0" cy="288606"/>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8E8806A-AB4F-831C-B779-B8AEBF7629F2}"/>
                </a:ext>
              </a:extLst>
            </p:cNvPr>
            <p:cNvCxnSpPr>
              <a:cxnSpLocks/>
              <a:stCxn id="10" idx="2"/>
              <a:endCxn id="11" idx="0"/>
            </p:cNvCxnSpPr>
            <p:nvPr/>
          </p:nvCxnSpPr>
          <p:spPr>
            <a:xfrm>
              <a:off x="7887288" y="3735336"/>
              <a:ext cx="0" cy="239542"/>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635AF0D-6A9E-3E13-76D6-7556CCC3A78A}"/>
                </a:ext>
              </a:extLst>
            </p:cNvPr>
            <p:cNvCxnSpPr>
              <a:cxnSpLocks/>
              <a:stCxn id="11" idx="2"/>
              <a:endCxn id="12" idx="0"/>
            </p:cNvCxnSpPr>
            <p:nvPr/>
          </p:nvCxnSpPr>
          <p:spPr>
            <a:xfrm>
              <a:off x="7887288" y="4461566"/>
              <a:ext cx="0" cy="24900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9E469421-3F4B-8476-5E8C-0FC3FB2121E2}"/>
                </a:ext>
              </a:extLst>
            </p:cNvPr>
            <p:cNvCxnSpPr>
              <a:cxnSpLocks/>
              <a:stCxn id="12" idx="2"/>
              <a:endCxn id="13" idx="0"/>
            </p:cNvCxnSpPr>
            <p:nvPr/>
          </p:nvCxnSpPr>
          <p:spPr>
            <a:xfrm>
              <a:off x="7887288" y="5197254"/>
              <a:ext cx="0" cy="24900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86F8BD2-CBB3-5DD1-8F36-CC85E71D0C09}"/>
                </a:ext>
              </a:extLst>
            </p:cNvPr>
            <p:cNvCxnSpPr>
              <a:cxnSpLocks/>
              <a:stCxn id="13" idx="2"/>
              <a:endCxn id="19" idx="0"/>
            </p:cNvCxnSpPr>
            <p:nvPr/>
          </p:nvCxnSpPr>
          <p:spPr>
            <a:xfrm>
              <a:off x="7887288" y="5932942"/>
              <a:ext cx="0" cy="239542"/>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6452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F180C-1035-0526-DC83-11CE5B698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BCA1C-9CAB-06D5-BA3C-FFE4139C4273}"/>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6E53D26E-41D2-9C9D-424F-DDA53D433012}"/>
              </a:ext>
            </a:extLst>
          </p:cNvPr>
          <p:cNvSpPr txBox="1"/>
          <p:nvPr/>
        </p:nvSpPr>
        <p:spPr>
          <a:xfrm>
            <a:off x="0" y="933377"/>
            <a:ext cx="9144000" cy="3008772"/>
          </a:xfrm>
          <a:prstGeom prst="rect">
            <a:avLst/>
          </a:prstGeom>
          <a:noFill/>
        </p:spPr>
        <p:txBody>
          <a:bodyPr wrap="square">
            <a:spAutoFit/>
          </a:bodyPr>
          <a:lstStyle/>
          <a:p>
            <a:pPr algn="just">
              <a:lnSpc>
                <a:spcPct val="150000"/>
              </a:lnSpc>
            </a:pPr>
            <a:r>
              <a:rPr lang="en-US" sz="1600" b="1" dirty="0">
                <a:solidFill>
                  <a:schemeClr val="bg1"/>
                </a:solidFill>
              </a:rPr>
              <a:t>Steps for Custom Training</a:t>
            </a:r>
          </a:p>
          <a:p>
            <a:pPr marL="285750" indent="-285750" algn="just">
              <a:lnSpc>
                <a:spcPct val="150000"/>
              </a:lnSpc>
              <a:buFont typeface="Arial" panose="020B0604020202020204" pitchFamily="34" charset="0"/>
              <a:buChar char="•"/>
            </a:pPr>
            <a:r>
              <a:rPr lang="en-US" sz="1600" b="1" dirty="0">
                <a:solidFill>
                  <a:schemeClr val="bg1"/>
                </a:solidFill>
              </a:rPr>
              <a:t>Prepare Dataset:</a:t>
            </a:r>
          </a:p>
          <a:p>
            <a:pPr lvl="1" algn="just">
              <a:lnSpc>
                <a:spcPct val="150000"/>
              </a:lnSpc>
            </a:pPr>
            <a:r>
              <a:rPr lang="en-US" sz="1600" dirty="0">
                <a:solidFill>
                  <a:schemeClr val="bg1"/>
                </a:solidFill>
              </a:rPr>
              <a:t>Collect and annotate images (e.g., using tools like </a:t>
            </a:r>
            <a:r>
              <a:rPr lang="en-US" sz="1600" dirty="0" err="1">
                <a:solidFill>
                  <a:schemeClr val="bg1"/>
                </a:solidFill>
              </a:rPr>
              <a:t>LabelImg</a:t>
            </a:r>
            <a:r>
              <a:rPr lang="en-US" sz="1600" dirty="0">
                <a:solidFill>
                  <a:schemeClr val="bg1"/>
                </a:solidFill>
              </a:rPr>
              <a:t> or CVAT).</a:t>
            </a:r>
          </a:p>
          <a:p>
            <a:pPr marL="742950" lvl="1" indent="-285750" algn="just">
              <a:lnSpc>
                <a:spcPct val="150000"/>
              </a:lnSpc>
              <a:buFont typeface="Wingdings" panose="05000000000000000000" pitchFamily="2" charset="2"/>
              <a:buChar char="ü"/>
            </a:pPr>
            <a:r>
              <a:rPr lang="en-US" sz="1600" dirty="0">
                <a:solidFill>
                  <a:schemeClr val="bg1"/>
                </a:solidFill>
              </a:rPr>
              <a:t>Make a separate environment with python 3.10</a:t>
            </a:r>
          </a:p>
          <a:p>
            <a:pPr marL="742950" lvl="1" indent="-285750" algn="just">
              <a:lnSpc>
                <a:spcPct val="150000"/>
              </a:lnSpc>
              <a:buFont typeface="Wingdings" panose="05000000000000000000" pitchFamily="2" charset="2"/>
              <a:buChar char="ü"/>
            </a:pPr>
            <a:r>
              <a:rPr lang="en-US" sz="1600" i="1" dirty="0">
                <a:solidFill>
                  <a:schemeClr val="bg1"/>
                </a:solidFill>
              </a:rPr>
              <a:t>pip install </a:t>
            </a:r>
            <a:r>
              <a:rPr lang="en-US" sz="1600" i="1" dirty="0" err="1">
                <a:solidFill>
                  <a:schemeClr val="bg1"/>
                </a:solidFill>
              </a:rPr>
              <a:t>labelImg</a:t>
            </a:r>
            <a:r>
              <a:rPr lang="en-US" sz="1600" i="1" dirty="0">
                <a:solidFill>
                  <a:schemeClr val="bg1"/>
                </a:solidFill>
              </a:rPr>
              <a:t> </a:t>
            </a:r>
          </a:p>
          <a:p>
            <a:pPr marL="742950" lvl="1" indent="-285750" algn="just">
              <a:lnSpc>
                <a:spcPct val="150000"/>
              </a:lnSpc>
              <a:buFont typeface="Wingdings" panose="05000000000000000000" pitchFamily="2" charset="2"/>
              <a:buChar char="ü"/>
            </a:pPr>
            <a:r>
              <a:rPr lang="en-US" sz="1600" i="1" dirty="0">
                <a:solidFill>
                  <a:srgbClr val="FFFF00"/>
                </a:solidFill>
                <a:hlinkClick r:id="rId2">
                  <a:extLst>
                    <a:ext uri="{A12FA001-AC4F-418D-AE19-62706E023703}">
                      <ahyp:hlinkClr xmlns:ahyp="http://schemas.microsoft.com/office/drawing/2018/hyperlinkcolor" val="tx"/>
                    </a:ext>
                  </a:extLst>
                </a:hlinkClick>
              </a:rPr>
              <a:t>https://pypi.org/project/labelImg/</a:t>
            </a:r>
            <a:endParaRPr lang="en-US" sz="1600" i="1" dirty="0">
              <a:solidFill>
                <a:srgbClr val="FFFF00"/>
              </a:solidFill>
            </a:endParaRPr>
          </a:p>
          <a:p>
            <a:pPr marL="742950" lvl="1" indent="-285750" algn="just">
              <a:lnSpc>
                <a:spcPct val="150000"/>
              </a:lnSpc>
              <a:buFont typeface="Wingdings" panose="05000000000000000000" pitchFamily="2" charset="2"/>
              <a:buChar char="ü"/>
            </a:pPr>
            <a:endParaRPr lang="en-US" sz="1600" i="1" dirty="0">
              <a:solidFill>
                <a:schemeClr val="bg1"/>
              </a:solidFill>
            </a:endParaRPr>
          </a:p>
          <a:p>
            <a:pPr marL="742950" lvl="1" indent="-285750" algn="just">
              <a:lnSpc>
                <a:spcPct val="150000"/>
              </a:lnSpc>
              <a:buFont typeface="Wingdings" panose="05000000000000000000" pitchFamily="2" charset="2"/>
              <a:buChar char="ü"/>
            </a:pPr>
            <a:endParaRPr lang="en-US" sz="1600" i="1" dirty="0">
              <a:solidFill>
                <a:schemeClr val="bg1"/>
              </a:solidFill>
            </a:endParaRPr>
          </a:p>
        </p:txBody>
      </p:sp>
      <p:sp>
        <p:nvSpPr>
          <p:cNvPr id="3" name="Oval 2">
            <a:extLst>
              <a:ext uri="{FF2B5EF4-FFF2-40B4-BE49-F238E27FC236}">
                <a16:creationId xmlns:a16="http://schemas.microsoft.com/office/drawing/2014/main" id="{23F2529A-E1C5-C6A0-3085-A68616A5895F}"/>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5BDF3944-6523-9F27-94AC-CEC7D2AE5E15}"/>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cxnSp>
        <p:nvCxnSpPr>
          <p:cNvPr id="23" name="Straight Arrow Connector 22">
            <a:extLst>
              <a:ext uri="{FF2B5EF4-FFF2-40B4-BE49-F238E27FC236}">
                <a16:creationId xmlns:a16="http://schemas.microsoft.com/office/drawing/2014/main" id="{049EF530-7646-F286-6BBE-37DC0DE866F3}"/>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E07C24F-9D7C-489A-E67C-3EFF7CC915D6}"/>
              </a:ext>
            </a:extLst>
          </p:cNvPr>
          <p:cNvCxnSpPr>
            <a:cxnSpLocks/>
            <a:stCxn id="5" idx="2"/>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61C8006-C6F7-0BB5-14B6-BAD22FBF09A0}"/>
              </a:ext>
            </a:extLst>
          </p:cNvPr>
          <p:cNvPicPr>
            <a:picLocks noChangeAspect="1"/>
          </p:cNvPicPr>
          <p:nvPr/>
        </p:nvPicPr>
        <p:blipFill>
          <a:blip r:embed="rId3"/>
          <a:stretch>
            <a:fillRect/>
          </a:stretch>
        </p:blipFill>
        <p:spPr>
          <a:xfrm>
            <a:off x="777049" y="3265449"/>
            <a:ext cx="5159588" cy="1879964"/>
          </a:xfrm>
          <a:prstGeom prst="rect">
            <a:avLst/>
          </a:prstGeom>
        </p:spPr>
      </p:pic>
      <p:pic>
        <p:nvPicPr>
          <p:cNvPr id="15" name="Picture 14">
            <a:extLst>
              <a:ext uri="{FF2B5EF4-FFF2-40B4-BE49-F238E27FC236}">
                <a16:creationId xmlns:a16="http://schemas.microsoft.com/office/drawing/2014/main" id="{992381BA-5F1E-8585-2DA6-AF1597956B42}"/>
              </a:ext>
            </a:extLst>
          </p:cNvPr>
          <p:cNvPicPr>
            <a:picLocks noChangeAspect="1"/>
          </p:cNvPicPr>
          <p:nvPr/>
        </p:nvPicPr>
        <p:blipFill>
          <a:blip r:embed="rId4"/>
          <a:stretch>
            <a:fillRect/>
          </a:stretch>
        </p:blipFill>
        <p:spPr>
          <a:xfrm>
            <a:off x="815173" y="5388823"/>
            <a:ext cx="3856054" cy="175275"/>
          </a:xfrm>
          <a:prstGeom prst="rect">
            <a:avLst/>
          </a:prstGeom>
        </p:spPr>
      </p:pic>
      <p:sp>
        <p:nvSpPr>
          <p:cNvPr id="18" name="TextBox 17">
            <a:extLst>
              <a:ext uri="{FF2B5EF4-FFF2-40B4-BE49-F238E27FC236}">
                <a16:creationId xmlns:a16="http://schemas.microsoft.com/office/drawing/2014/main" id="{E5FABA65-8879-CC44-1A7F-1F5F41707F55}"/>
              </a:ext>
            </a:extLst>
          </p:cNvPr>
          <p:cNvSpPr txBox="1"/>
          <p:nvPr/>
        </p:nvSpPr>
        <p:spPr>
          <a:xfrm>
            <a:off x="166481" y="5575072"/>
            <a:ext cx="8281780" cy="894732"/>
          </a:xfrm>
          <a:prstGeom prst="rect">
            <a:avLst/>
          </a:prstGeom>
          <a:noFill/>
        </p:spPr>
        <p:txBody>
          <a:bodyPr wrap="square">
            <a:spAutoFit/>
          </a:bodyPr>
          <a:lstStyle/>
          <a:p>
            <a:pPr marL="742950" lvl="1" indent="-285750" algn="just">
              <a:lnSpc>
                <a:spcPct val="150000"/>
              </a:lnSpc>
              <a:buFont typeface="Wingdings" panose="05000000000000000000" pitchFamily="2" charset="2"/>
              <a:buChar char="ü"/>
            </a:pPr>
            <a:r>
              <a:rPr lang="en-US" sz="1200" i="1" dirty="0">
                <a:solidFill>
                  <a:schemeClr val="bg1"/>
                </a:solidFill>
              </a:rPr>
              <a:t>Class Id (index of class starting from 0)</a:t>
            </a:r>
          </a:p>
          <a:p>
            <a:pPr marL="742950" lvl="1" indent="-285750" algn="just">
              <a:lnSpc>
                <a:spcPct val="150000"/>
              </a:lnSpc>
              <a:buFont typeface="Wingdings" panose="05000000000000000000" pitchFamily="2" charset="2"/>
              <a:buChar char="ü"/>
            </a:pPr>
            <a:r>
              <a:rPr lang="en-US" sz="1200" i="1" dirty="0">
                <a:solidFill>
                  <a:schemeClr val="bg1"/>
                </a:solidFill>
              </a:rPr>
              <a:t> </a:t>
            </a:r>
            <a:r>
              <a:rPr lang="en-US" sz="1200" i="1" dirty="0" err="1">
                <a:solidFill>
                  <a:schemeClr val="bg1"/>
                </a:solidFill>
              </a:rPr>
              <a:t>x_center</a:t>
            </a:r>
            <a:r>
              <a:rPr lang="en-US" sz="1200" i="1" dirty="0">
                <a:solidFill>
                  <a:schemeClr val="bg1"/>
                </a:solidFill>
              </a:rPr>
              <a:t>, </a:t>
            </a:r>
            <a:r>
              <a:rPr lang="en-US" sz="1200" i="1" dirty="0" err="1">
                <a:solidFill>
                  <a:schemeClr val="bg1"/>
                </a:solidFill>
              </a:rPr>
              <a:t>y_center</a:t>
            </a:r>
            <a:r>
              <a:rPr lang="en-US" sz="1200" i="1" dirty="0">
                <a:solidFill>
                  <a:schemeClr val="bg1"/>
                </a:solidFill>
              </a:rPr>
              <a:t>, width, height: Normalized values between 0 and 1 </a:t>
            </a:r>
          </a:p>
          <a:p>
            <a:pPr marL="742950" lvl="1" indent="-285750" algn="just">
              <a:lnSpc>
                <a:spcPct val="150000"/>
              </a:lnSpc>
              <a:buFont typeface="Wingdings" panose="05000000000000000000" pitchFamily="2" charset="2"/>
              <a:buChar char="ü"/>
            </a:pPr>
            <a:endParaRPr lang="en-US" sz="1200" i="1" dirty="0">
              <a:solidFill>
                <a:schemeClr val="bg1"/>
              </a:solidFill>
            </a:endParaRPr>
          </a:p>
        </p:txBody>
      </p:sp>
    </p:spTree>
    <p:extLst>
      <p:ext uri="{BB962C8B-B14F-4D97-AF65-F5344CB8AC3E}">
        <p14:creationId xmlns:p14="http://schemas.microsoft.com/office/powerpoint/2010/main" val="201952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E97C6-A46C-93C7-DAA6-6802B54363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A46B4-2F5F-F862-0FA8-79EFF08C3954}"/>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6D05BD4E-559B-C503-BAE6-A642BC328E37}"/>
              </a:ext>
            </a:extLst>
          </p:cNvPr>
          <p:cNvSpPr txBox="1"/>
          <p:nvPr/>
        </p:nvSpPr>
        <p:spPr>
          <a:xfrm>
            <a:off x="0" y="933377"/>
            <a:ext cx="9144000" cy="1900777"/>
          </a:xfrm>
          <a:prstGeom prst="rect">
            <a:avLst/>
          </a:prstGeom>
          <a:noFill/>
        </p:spPr>
        <p:txBody>
          <a:bodyPr wrap="square">
            <a:spAutoFit/>
          </a:bodyPr>
          <a:lstStyle/>
          <a:p>
            <a:pPr algn="just">
              <a:lnSpc>
                <a:spcPct val="150000"/>
              </a:lnSpc>
            </a:pPr>
            <a:r>
              <a:rPr lang="en-US" sz="1600" b="1" dirty="0">
                <a:solidFill>
                  <a:schemeClr val="bg1"/>
                </a:solidFill>
              </a:rPr>
              <a:t>Steps for Custom Training</a:t>
            </a:r>
          </a:p>
          <a:p>
            <a:pPr marL="285750" indent="-285750" algn="just">
              <a:lnSpc>
                <a:spcPct val="150000"/>
              </a:lnSpc>
              <a:buFont typeface="Arial" panose="020B0604020202020204" pitchFamily="34" charset="0"/>
              <a:buChar char="•"/>
            </a:pPr>
            <a:r>
              <a:rPr lang="en-US" sz="1600" b="1" dirty="0">
                <a:solidFill>
                  <a:schemeClr val="bg1"/>
                </a:solidFill>
              </a:rPr>
              <a:t>Configure YOLOv8:</a:t>
            </a:r>
          </a:p>
          <a:p>
            <a:pPr lvl="1" algn="just">
              <a:lnSpc>
                <a:spcPct val="150000"/>
              </a:lnSpc>
            </a:pPr>
            <a:r>
              <a:rPr lang="en-US" sz="1600" dirty="0">
                <a:solidFill>
                  <a:schemeClr val="bg1"/>
                </a:solidFill>
              </a:rPr>
              <a:t>Choose a pre-trained model (e.g., YOLOv8n, YOLOv8s).</a:t>
            </a:r>
          </a:p>
          <a:p>
            <a:pPr lvl="1" algn="just">
              <a:lnSpc>
                <a:spcPct val="150000"/>
              </a:lnSpc>
            </a:pPr>
            <a:r>
              <a:rPr lang="en-US" sz="1600" dirty="0">
                <a:solidFill>
                  <a:schemeClr val="bg1"/>
                </a:solidFill>
              </a:rPr>
              <a:t>Modify the configuration file for custom classes.</a:t>
            </a:r>
          </a:p>
          <a:p>
            <a:pPr lvl="1" algn="just">
              <a:lnSpc>
                <a:spcPct val="150000"/>
              </a:lnSpc>
            </a:pPr>
            <a:endParaRPr lang="en-US" sz="1600" i="1" dirty="0">
              <a:solidFill>
                <a:schemeClr val="bg1"/>
              </a:solidFill>
            </a:endParaRPr>
          </a:p>
        </p:txBody>
      </p:sp>
      <p:sp>
        <p:nvSpPr>
          <p:cNvPr id="3" name="Oval 2">
            <a:extLst>
              <a:ext uri="{FF2B5EF4-FFF2-40B4-BE49-F238E27FC236}">
                <a16:creationId xmlns:a16="http://schemas.microsoft.com/office/drawing/2014/main" id="{C8C39A66-988F-31C0-6395-6EBDAB253D65}"/>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DB006312-4D37-AF3E-0DB3-93D1C38AE230}"/>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CDFA56CC-E45B-D3E5-45A8-7DBFE92EC4B8}"/>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cxnSp>
        <p:nvCxnSpPr>
          <p:cNvPr id="23" name="Straight Arrow Connector 22">
            <a:extLst>
              <a:ext uri="{FF2B5EF4-FFF2-40B4-BE49-F238E27FC236}">
                <a16:creationId xmlns:a16="http://schemas.microsoft.com/office/drawing/2014/main" id="{ED3C3412-A30C-979E-B4A7-31260DD53541}"/>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DEF1599-B5B7-5A11-F514-7BE81D493C01}"/>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270767E-301C-4E5C-BA97-D624BED80739}"/>
              </a:ext>
            </a:extLst>
          </p:cNvPr>
          <p:cNvCxnSpPr>
            <a:cxnSpLocks/>
            <a:stCxn id="9" idx="2"/>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8EB84AE-8964-FDB7-50D6-7FEBDA6B9089}"/>
              </a:ext>
            </a:extLst>
          </p:cNvPr>
          <p:cNvPicPr>
            <a:picLocks noChangeAspect="1"/>
          </p:cNvPicPr>
          <p:nvPr/>
        </p:nvPicPr>
        <p:blipFill>
          <a:blip r:embed="rId2"/>
          <a:srcRect/>
          <a:stretch/>
        </p:blipFill>
        <p:spPr>
          <a:xfrm>
            <a:off x="585581" y="3654515"/>
            <a:ext cx="4954498" cy="2575702"/>
          </a:xfrm>
          <a:prstGeom prst="rect">
            <a:avLst/>
          </a:prstGeom>
        </p:spPr>
      </p:pic>
    </p:spTree>
    <p:extLst>
      <p:ext uri="{BB962C8B-B14F-4D97-AF65-F5344CB8AC3E}">
        <p14:creationId xmlns:p14="http://schemas.microsoft.com/office/powerpoint/2010/main" val="91600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B30AF-631E-1253-CA9D-5F30662F0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68B37-45ED-1158-D038-4855AF3B7331}"/>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8C0B538A-27D6-670D-0226-2456F6D5B646}"/>
              </a:ext>
            </a:extLst>
          </p:cNvPr>
          <p:cNvSpPr txBox="1"/>
          <p:nvPr/>
        </p:nvSpPr>
        <p:spPr>
          <a:xfrm>
            <a:off x="0" y="933377"/>
            <a:ext cx="9144000" cy="1162113"/>
          </a:xfrm>
          <a:prstGeom prst="rect">
            <a:avLst/>
          </a:prstGeom>
          <a:noFill/>
        </p:spPr>
        <p:txBody>
          <a:bodyPr wrap="square">
            <a:spAutoFit/>
          </a:bodyPr>
          <a:lstStyle/>
          <a:p>
            <a:pPr algn="just">
              <a:lnSpc>
                <a:spcPct val="150000"/>
              </a:lnSpc>
            </a:pPr>
            <a:r>
              <a:rPr lang="en-US" sz="1600" b="1" dirty="0">
                <a:solidFill>
                  <a:schemeClr val="bg1"/>
                </a:solidFill>
              </a:rPr>
              <a:t>Steps for Custom Training</a:t>
            </a:r>
          </a:p>
          <a:p>
            <a:pPr marL="285750" indent="-285750" algn="just">
              <a:lnSpc>
                <a:spcPct val="150000"/>
              </a:lnSpc>
              <a:buFont typeface="Arial" panose="020B0604020202020204" pitchFamily="34" charset="0"/>
              <a:buChar char="•"/>
            </a:pPr>
            <a:r>
              <a:rPr lang="en-US" sz="1600" b="1" dirty="0">
                <a:solidFill>
                  <a:schemeClr val="bg1"/>
                </a:solidFill>
              </a:rPr>
              <a:t>Train the Model:</a:t>
            </a:r>
          </a:p>
          <a:p>
            <a:pPr marL="742950" lvl="1" indent="-285750" algn="just">
              <a:lnSpc>
                <a:spcPct val="150000"/>
              </a:lnSpc>
              <a:buFont typeface="Wingdings" panose="05000000000000000000" pitchFamily="2" charset="2"/>
              <a:buChar char="ü"/>
            </a:pPr>
            <a:r>
              <a:rPr lang="en-US" sz="1600" i="1" dirty="0">
                <a:solidFill>
                  <a:schemeClr val="bg1"/>
                </a:solidFill>
              </a:rPr>
              <a:t>Dataset Folder</a:t>
            </a:r>
          </a:p>
        </p:txBody>
      </p:sp>
      <p:sp>
        <p:nvSpPr>
          <p:cNvPr id="3" name="Oval 2">
            <a:extLst>
              <a:ext uri="{FF2B5EF4-FFF2-40B4-BE49-F238E27FC236}">
                <a16:creationId xmlns:a16="http://schemas.microsoft.com/office/drawing/2014/main" id="{55E86F75-A723-DC86-127A-0436286101F0}"/>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99A5DE03-0E23-5BA4-EC4D-BFE6D2CB9203}"/>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56875C2E-7E31-9F31-D401-4DF3C43797AD}"/>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cxnSp>
        <p:nvCxnSpPr>
          <p:cNvPr id="23" name="Straight Arrow Connector 22">
            <a:extLst>
              <a:ext uri="{FF2B5EF4-FFF2-40B4-BE49-F238E27FC236}">
                <a16:creationId xmlns:a16="http://schemas.microsoft.com/office/drawing/2014/main" id="{8F3F9C2A-69D4-8FA5-A9AD-B835116E7DFE}"/>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B164CC9-205F-72F8-6F99-98BA4F0A6556}"/>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B31E35-0860-9727-FF56-859B818167F6}"/>
              </a:ext>
            </a:extLst>
          </p:cNvPr>
          <p:cNvCxnSpPr>
            <a:cxnSpLocks/>
            <a:stCxn id="9" idx="2"/>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6" name="Rectangle: Rounded Corners 5">
            <a:extLst>
              <a:ext uri="{FF2B5EF4-FFF2-40B4-BE49-F238E27FC236}">
                <a16:creationId xmlns:a16="http://schemas.microsoft.com/office/drawing/2014/main" id="{38F20D5C-AEFD-3220-BAB7-F39D6AD791DA}"/>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pic>
        <p:nvPicPr>
          <p:cNvPr id="10" name="Picture 9">
            <a:extLst>
              <a:ext uri="{FF2B5EF4-FFF2-40B4-BE49-F238E27FC236}">
                <a16:creationId xmlns:a16="http://schemas.microsoft.com/office/drawing/2014/main" id="{11120145-856B-2C6A-BC6B-930DA8BC581A}"/>
              </a:ext>
            </a:extLst>
          </p:cNvPr>
          <p:cNvPicPr>
            <a:picLocks noChangeAspect="1"/>
          </p:cNvPicPr>
          <p:nvPr/>
        </p:nvPicPr>
        <p:blipFill>
          <a:blip r:embed="rId2"/>
          <a:stretch>
            <a:fillRect/>
          </a:stretch>
        </p:blipFill>
        <p:spPr>
          <a:xfrm>
            <a:off x="429108" y="2103912"/>
            <a:ext cx="4043495" cy="2236025"/>
          </a:xfrm>
          <a:prstGeom prst="rect">
            <a:avLst/>
          </a:prstGeom>
        </p:spPr>
      </p:pic>
      <p:sp>
        <p:nvSpPr>
          <p:cNvPr id="12" name="TextBox 11">
            <a:extLst>
              <a:ext uri="{FF2B5EF4-FFF2-40B4-BE49-F238E27FC236}">
                <a16:creationId xmlns:a16="http://schemas.microsoft.com/office/drawing/2014/main" id="{20D9D82B-1930-26A1-80A8-B51F37CD0AF5}"/>
              </a:ext>
            </a:extLst>
          </p:cNvPr>
          <p:cNvSpPr txBox="1"/>
          <p:nvPr/>
        </p:nvSpPr>
        <p:spPr>
          <a:xfrm>
            <a:off x="0" y="4389898"/>
            <a:ext cx="9144000" cy="880369"/>
          </a:xfrm>
          <a:prstGeom prst="rect">
            <a:avLst/>
          </a:prstGeom>
          <a:noFill/>
        </p:spPr>
        <p:txBody>
          <a:bodyPr wrap="square">
            <a:spAutoFit/>
          </a:bodyPr>
          <a:lstStyle/>
          <a:p>
            <a:pPr marL="742950" lvl="1" indent="-285750" algn="just">
              <a:lnSpc>
                <a:spcPct val="150000"/>
              </a:lnSpc>
              <a:buFont typeface="Wingdings" panose="05000000000000000000" pitchFamily="2" charset="2"/>
              <a:buChar char="ü"/>
            </a:pPr>
            <a:r>
              <a:rPr lang="en-US" i="1" dirty="0" err="1">
                <a:solidFill>
                  <a:schemeClr val="bg1"/>
                </a:solidFill>
              </a:rPr>
              <a:t>Yaml</a:t>
            </a:r>
            <a:r>
              <a:rPr lang="en-US" i="1" dirty="0">
                <a:solidFill>
                  <a:schemeClr val="bg1"/>
                </a:solidFill>
              </a:rPr>
              <a:t> file (Create a .</a:t>
            </a:r>
            <a:r>
              <a:rPr lang="en-US" i="1" dirty="0" err="1">
                <a:solidFill>
                  <a:schemeClr val="bg1"/>
                </a:solidFill>
              </a:rPr>
              <a:t>yaml</a:t>
            </a:r>
            <a:r>
              <a:rPr lang="en-US" i="1" dirty="0">
                <a:solidFill>
                  <a:schemeClr val="bg1"/>
                </a:solidFill>
              </a:rPr>
              <a:t> file to define your dataset and model configuration) </a:t>
            </a:r>
          </a:p>
          <a:p>
            <a:pPr marL="742950" lvl="1" indent="-285750" algn="just">
              <a:lnSpc>
                <a:spcPct val="150000"/>
              </a:lnSpc>
              <a:buFont typeface="Wingdings" panose="05000000000000000000" pitchFamily="2" charset="2"/>
              <a:buChar char="ü"/>
            </a:pPr>
            <a:endParaRPr lang="en-US" sz="1800" i="1" dirty="0">
              <a:solidFill>
                <a:schemeClr val="bg1"/>
              </a:solidFill>
            </a:endParaRPr>
          </a:p>
        </p:txBody>
      </p:sp>
      <p:pic>
        <p:nvPicPr>
          <p:cNvPr id="15" name="Picture 14">
            <a:extLst>
              <a:ext uri="{FF2B5EF4-FFF2-40B4-BE49-F238E27FC236}">
                <a16:creationId xmlns:a16="http://schemas.microsoft.com/office/drawing/2014/main" id="{84D181C7-CCC5-CC35-FF47-3A0CFAEFE4CB}"/>
              </a:ext>
            </a:extLst>
          </p:cNvPr>
          <p:cNvPicPr>
            <a:picLocks noChangeAspect="1"/>
          </p:cNvPicPr>
          <p:nvPr/>
        </p:nvPicPr>
        <p:blipFill>
          <a:blip r:embed="rId3"/>
          <a:srcRect r="28391"/>
          <a:stretch/>
        </p:blipFill>
        <p:spPr>
          <a:xfrm>
            <a:off x="429108" y="4920602"/>
            <a:ext cx="4709422" cy="1914680"/>
          </a:xfrm>
          <a:prstGeom prst="rect">
            <a:avLst/>
          </a:prstGeom>
        </p:spPr>
      </p:pic>
    </p:spTree>
    <p:extLst>
      <p:ext uri="{BB962C8B-B14F-4D97-AF65-F5344CB8AC3E}">
        <p14:creationId xmlns:p14="http://schemas.microsoft.com/office/powerpoint/2010/main" val="259633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43926-8838-83DE-354E-0F7D1DAFD4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0D7EAE-F857-43D5-BFA7-89AFA5BA0F66}"/>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E0C7230E-9115-1154-F207-ACAD20BE66A0}"/>
              </a:ext>
            </a:extLst>
          </p:cNvPr>
          <p:cNvSpPr txBox="1"/>
          <p:nvPr/>
        </p:nvSpPr>
        <p:spPr>
          <a:xfrm>
            <a:off x="0" y="933377"/>
            <a:ext cx="9144000" cy="1531445"/>
          </a:xfrm>
          <a:prstGeom prst="rect">
            <a:avLst/>
          </a:prstGeom>
          <a:noFill/>
        </p:spPr>
        <p:txBody>
          <a:bodyPr wrap="square">
            <a:spAutoFit/>
          </a:bodyPr>
          <a:lstStyle/>
          <a:p>
            <a:pPr algn="just">
              <a:lnSpc>
                <a:spcPct val="150000"/>
              </a:lnSpc>
            </a:pPr>
            <a:r>
              <a:rPr lang="en-US" sz="1600" b="1" dirty="0">
                <a:solidFill>
                  <a:schemeClr val="bg1"/>
                </a:solidFill>
              </a:rPr>
              <a:t>Steps for Custom Training</a:t>
            </a:r>
          </a:p>
          <a:p>
            <a:pPr marL="285750" indent="-285750" algn="just">
              <a:lnSpc>
                <a:spcPct val="150000"/>
              </a:lnSpc>
              <a:buFont typeface="Arial" panose="020B0604020202020204" pitchFamily="34" charset="0"/>
              <a:buChar char="•"/>
            </a:pPr>
            <a:r>
              <a:rPr lang="en-US" sz="1600" b="1" dirty="0">
                <a:solidFill>
                  <a:schemeClr val="bg1"/>
                </a:solidFill>
              </a:rPr>
              <a:t>Train the Model:</a:t>
            </a:r>
          </a:p>
          <a:p>
            <a:pPr marL="742950" lvl="1" indent="-285750" algn="just">
              <a:lnSpc>
                <a:spcPct val="150000"/>
              </a:lnSpc>
              <a:buFont typeface="Wingdings" panose="05000000000000000000" pitchFamily="2" charset="2"/>
              <a:buChar char="ü"/>
            </a:pPr>
            <a:r>
              <a:rPr lang="en-US" sz="1600" i="1" dirty="0">
                <a:solidFill>
                  <a:schemeClr val="bg1"/>
                </a:solidFill>
              </a:rPr>
              <a:t>Lets Move to the </a:t>
            </a:r>
            <a:r>
              <a:rPr lang="en-US" sz="1600" i="1" dirty="0" err="1">
                <a:solidFill>
                  <a:schemeClr val="bg1"/>
                </a:solidFill>
              </a:rPr>
              <a:t>Colab</a:t>
            </a:r>
            <a:r>
              <a:rPr lang="en-US" sz="1600" i="1" dirty="0">
                <a:solidFill>
                  <a:schemeClr val="bg1"/>
                </a:solidFill>
              </a:rPr>
              <a:t> </a:t>
            </a:r>
            <a:r>
              <a:rPr lang="en-US" sz="1600" i="1" dirty="0" err="1">
                <a:solidFill>
                  <a:schemeClr val="bg1"/>
                </a:solidFill>
              </a:rPr>
              <a:t>toturial</a:t>
            </a:r>
            <a:endParaRPr lang="en-US" sz="1600" i="1" dirty="0">
              <a:solidFill>
                <a:schemeClr val="bg1"/>
              </a:solidFill>
            </a:endParaRPr>
          </a:p>
          <a:p>
            <a:pPr marL="742950" lvl="1" indent="-285750" algn="just">
              <a:lnSpc>
                <a:spcPct val="150000"/>
              </a:lnSpc>
              <a:buFont typeface="Wingdings" panose="05000000000000000000" pitchFamily="2" charset="2"/>
              <a:buChar char="ü"/>
            </a:pPr>
            <a:r>
              <a:rPr lang="en-US" sz="1600" i="1" dirty="0">
                <a:solidFill>
                  <a:schemeClr val="bg1"/>
                </a:solidFill>
              </a:rPr>
              <a:t>After training the weights file w</a:t>
            </a:r>
          </a:p>
        </p:txBody>
      </p:sp>
      <p:sp>
        <p:nvSpPr>
          <p:cNvPr id="3" name="Oval 2">
            <a:extLst>
              <a:ext uri="{FF2B5EF4-FFF2-40B4-BE49-F238E27FC236}">
                <a16:creationId xmlns:a16="http://schemas.microsoft.com/office/drawing/2014/main" id="{75713283-37CF-F37D-1F65-C86CF66001E9}"/>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7E868428-0C25-C8BE-DF0B-FAD5B0F8D814}"/>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EA613FE4-D03A-BCBB-FDDE-03B7BADFC014}"/>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cxnSp>
        <p:nvCxnSpPr>
          <p:cNvPr id="23" name="Straight Arrow Connector 22">
            <a:extLst>
              <a:ext uri="{FF2B5EF4-FFF2-40B4-BE49-F238E27FC236}">
                <a16:creationId xmlns:a16="http://schemas.microsoft.com/office/drawing/2014/main" id="{1FB5D3B5-8636-4A86-9872-256658594C09}"/>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4123483-BF00-1BAE-1916-AFD25AFC77A8}"/>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7E76D03-1BCC-15FE-128F-612F4848796C}"/>
              </a:ext>
            </a:extLst>
          </p:cNvPr>
          <p:cNvCxnSpPr>
            <a:cxnSpLocks/>
            <a:stCxn id="9" idx="2"/>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6" name="Rectangle: Rounded Corners 5">
            <a:extLst>
              <a:ext uri="{FF2B5EF4-FFF2-40B4-BE49-F238E27FC236}">
                <a16:creationId xmlns:a16="http://schemas.microsoft.com/office/drawing/2014/main" id="{D51F28A0-9E1F-33D8-7AD6-E2763EE9640E}"/>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pic>
        <p:nvPicPr>
          <p:cNvPr id="8" name="Picture 7">
            <a:extLst>
              <a:ext uri="{FF2B5EF4-FFF2-40B4-BE49-F238E27FC236}">
                <a16:creationId xmlns:a16="http://schemas.microsoft.com/office/drawing/2014/main" id="{ECAB648D-7964-BF3E-F47C-1B8E6E8B77A0}"/>
              </a:ext>
            </a:extLst>
          </p:cNvPr>
          <p:cNvPicPr>
            <a:picLocks noChangeAspect="1"/>
          </p:cNvPicPr>
          <p:nvPr/>
        </p:nvPicPr>
        <p:blipFill>
          <a:blip r:embed="rId2"/>
          <a:stretch>
            <a:fillRect/>
          </a:stretch>
        </p:blipFill>
        <p:spPr>
          <a:xfrm>
            <a:off x="80748" y="2628607"/>
            <a:ext cx="2348782" cy="1764572"/>
          </a:xfrm>
          <a:prstGeom prst="rect">
            <a:avLst/>
          </a:prstGeom>
        </p:spPr>
      </p:pic>
      <p:pic>
        <p:nvPicPr>
          <p:cNvPr id="13" name="Picture 12">
            <a:extLst>
              <a:ext uri="{FF2B5EF4-FFF2-40B4-BE49-F238E27FC236}">
                <a16:creationId xmlns:a16="http://schemas.microsoft.com/office/drawing/2014/main" id="{AE63EB3D-6E2B-825F-EEFB-A2E8CE5E09FF}"/>
              </a:ext>
            </a:extLst>
          </p:cNvPr>
          <p:cNvPicPr>
            <a:picLocks noChangeAspect="1"/>
          </p:cNvPicPr>
          <p:nvPr/>
        </p:nvPicPr>
        <p:blipFill>
          <a:blip r:embed="rId3"/>
          <a:stretch>
            <a:fillRect/>
          </a:stretch>
        </p:blipFill>
        <p:spPr>
          <a:xfrm>
            <a:off x="80748" y="4515783"/>
            <a:ext cx="5724939" cy="2228457"/>
          </a:xfrm>
          <a:prstGeom prst="rect">
            <a:avLst/>
          </a:prstGeom>
        </p:spPr>
      </p:pic>
    </p:spTree>
    <p:extLst>
      <p:ext uri="{BB962C8B-B14F-4D97-AF65-F5344CB8AC3E}">
        <p14:creationId xmlns:p14="http://schemas.microsoft.com/office/powerpoint/2010/main" val="223133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E207-8A4A-09B9-2ECA-931E922E7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91AAB-F633-0ABD-9A71-2D2A11E84B48}"/>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EFAE7CB0-7D45-5666-8CE7-74F4E40E938D}"/>
              </a:ext>
            </a:extLst>
          </p:cNvPr>
          <p:cNvSpPr txBox="1"/>
          <p:nvPr/>
        </p:nvSpPr>
        <p:spPr>
          <a:xfrm>
            <a:off x="0" y="933377"/>
            <a:ext cx="9144000" cy="1162113"/>
          </a:xfrm>
          <a:prstGeom prst="rect">
            <a:avLst/>
          </a:prstGeom>
          <a:noFill/>
        </p:spPr>
        <p:txBody>
          <a:bodyPr wrap="square">
            <a:spAutoFit/>
          </a:bodyPr>
          <a:lstStyle/>
          <a:p>
            <a:pPr algn="just">
              <a:lnSpc>
                <a:spcPct val="150000"/>
              </a:lnSpc>
            </a:pPr>
            <a:r>
              <a:rPr lang="en-US" sz="1600" b="1" dirty="0">
                <a:solidFill>
                  <a:schemeClr val="bg1"/>
                </a:solidFill>
              </a:rPr>
              <a:t>Steps for Custom Training</a:t>
            </a:r>
          </a:p>
          <a:p>
            <a:pPr marL="285750" indent="-285750" algn="just">
              <a:lnSpc>
                <a:spcPct val="150000"/>
              </a:lnSpc>
              <a:buFont typeface="Arial" panose="020B0604020202020204" pitchFamily="34" charset="0"/>
              <a:buChar char="•"/>
            </a:pPr>
            <a:r>
              <a:rPr lang="en-US" sz="1600" b="1" dirty="0">
                <a:solidFill>
                  <a:schemeClr val="bg1"/>
                </a:solidFill>
              </a:rPr>
              <a:t>Evaluate the Model:</a:t>
            </a:r>
          </a:p>
          <a:p>
            <a:pPr marL="742950" lvl="1" indent="-285750" algn="just">
              <a:lnSpc>
                <a:spcPct val="150000"/>
              </a:lnSpc>
              <a:buFont typeface="Wingdings" panose="05000000000000000000" pitchFamily="2" charset="2"/>
              <a:buChar char="ü"/>
            </a:pPr>
            <a:r>
              <a:rPr lang="en-US" sz="1600" i="1" dirty="0">
                <a:solidFill>
                  <a:schemeClr val="bg1"/>
                </a:solidFill>
              </a:rPr>
              <a:t>Evaluation on Test and Validation set</a:t>
            </a:r>
          </a:p>
        </p:txBody>
      </p:sp>
      <p:sp>
        <p:nvSpPr>
          <p:cNvPr id="3" name="Oval 2">
            <a:extLst>
              <a:ext uri="{FF2B5EF4-FFF2-40B4-BE49-F238E27FC236}">
                <a16:creationId xmlns:a16="http://schemas.microsoft.com/office/drawing/2014/main" id="{C25AA31A-9618-B406-2C7B-57591FAA5673}"/>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165E3EF5-0F55-AEFD-EE5F-B2E478D102C2}"/>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A5E40015-B3AE-7282-220D-422014C3AD8E}"/>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cxnSp>
        <p:nvCxnSpPr>
          <p:cNvPr id="23" name="Straight Arrow Connector 22">
            <a:extLst>
              <a:ext uri="{FF2B5EF4-FFF2-40B4-BE49-F238E27FC236}">
                <a16:creationId xmlns:a16="http://schemas.microsoft.com/office/drawing/2014/main" id="{94E19B19-5790-9F28-D9CC-F2C2465D4396}"/>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BBB5686-531D-E5F8-3959-00EA06623F64}"/>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DE46BB2-FC52-8BBC-3DF7-F2E6B7866899}"/>
              </a:ext>
            </a:extLst>
          </p:cNvPr>
          <p:cNvCxnSpPr>
            <a:cxnSpLocks/>
            <a:stCxn id="9" idx="2"/>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6" name="Rectangle: Rounded Corners 5">
            <a:extLst>
              <a:ext uri="{FF2B5EF4-FFF2-40B4-BE49-F238E27FC236}">
                <a16:creationId xmlns:a16="http://schemas.microsoft.com/office/drawing/2014/main" id="{8BA67886-CFE0-2DF6-4108-6C55171B5853}"/>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sp>
        <p:nvSpPr>
          <p:cNvPr id="7" name="Rectangle: Rounded Corners 6">
            <a:extLst>
              <a:ext uri="{FF2B5EF4-FFF2-40B4-BE49-F238E27FC236}">
                <a16:creationId xmlns:a16="http://schemas.microsoft.com/office/drawing/2014/main" id="{CE622C5B-6F04-4B52-0AB9-13320C806CBD}"/>
              </a:ext>
            </a:extLst>
          </p:cNvPr>
          <p:cNvSpPr/>
          <p:nvPr/>
        </p:nvSpPr>
        <p:spPr>
          <a:xfrm>
            <a:off x="6714469" y="4479136"/>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a:t>
            </a:r>
          </a:p>
        </p:txBody>
      </p:sp>
      <p:cxnSp>
        <p:nvCxnSpPr>
          <p:cNvPr id="8" name="Straight Arrow Connector 7">
            <a:extLst>
              <a:ext uri="{FF2B5EF4-FFF2-40B4-BE49-F238E27FC236}">
                <a16:creationId xmlns:a16="http://schemas.microsoft.com/office/drawing/2014/main" id="{E01DD8C8-4B1B-1530-76C3-0AE69DC8719A}"/>
              </a:ext>
            </a:extLst>
          </p:cNvPr>
          <p:cNvCxnSpPr>
            <a:cxnSpLocks/>
            <a:stCxn id="6" idx="2"/>
            <a:endCxn id="7" idx="0"/>
          </p:cNvCxnSpPr>
          <p:nvPr/>
        </p:nvCxnSpPr>
        <p:spPr>
          <a:xfrm>
            <a:off x="7888861" y="4300211"/>
            <a:ext cx="0" cy="178925"/>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422C3D3A-F9E7-34C2-F77A-6225A345622D}"/>
              </a:ext>
            </a:extLst>
          </p:cNvPr>
          <p:cNvPicPr>
            <a:picLocks noChangeAspect="1"/>
          </p:cNvPicPr>
          <p:nvPr/>
        </p:nvPicPr>
        <p:blipFill>
          <a:blip r:embed="rId2"/>
          <a:stretch>
            <a:fillRect/>
          </a:stretch>
        </p:blipFill>
        <p:spPr>
          <a:xfrm>
            <a:off x="106967" y="2086722"/>
            <a:ext cx="6220421" cy="2905244"/>
          </a:xfrm>
          <a:prstGeom prst="rect">
            <a:avLst/>
          </a:prstGeom>
        </p:spPr>
      </p:pic>
      <p:pic>
        <p:nvPicPr>
          <p:cNvPr id="19" name="Picture 18" descr="A graph of a graph&#10;&#10;AI-generated content may be incorrect.">
            <a:extLst>
              <a:ext uri="{FF2B5EF4-FFF2-40B4-BE49-F238E27FC236}">
                <a16:creationId xmlns:a16="http://schemas.microsoft.com/office/drawing/2014/main" id="{31F25DB3-0011-198E-1BBE-776C688BEB1C}"/>
              </a:ext>
            </a:extLst>
          </p:cNvPr>
          <p:cNvPicPr>
            <a:picLocks noChangeAspect="1"/>
          </p:cNvPicPr>
          <p:nvPr/>
        </p:nvPicPr>
        <p:blipFill>
          <a:blip r:embed="rId3"/>
          <a:stretch>
            <a:fillRect/>
          </a:stretch>
        </p:blipFill>
        <p:spPr>
          <a:xfrm>
            <a:off x="106967" y="5160290"/>
            <a:ext cx="6367972" cy="1697710"/>
          </a:xfrm>
          <a:prstGeom prst="rect">
            <a:avLst/>
          </a:prstGeom>
        </p:spPr>
      </p:pic>
    </p:spTree>
    <p:extLst>
      <p:ext uri="{BB962C8B-B14F-4D97-AF65-F5344CB8AC3E}">
        <p14:creationId xmlns:p14="http://schemas.microsoft.com/office/powerpoint/2010/main" val="297996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0D4F1-C4B2-8030-931C-FD2C13DAB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C13C5C-099C-EB5A-1ACB-D1774A8EDACB}"/>
              </a:ext>
            </a:extLst>
          </p:cNvPr>
          <p:cNvSpPr>
            <a:spLocks noGrp="1"/>
          </p:cNvSpPr>
          <p:nvPr>
            <p:ph type="title"/>
          </p:nvPr>
        </p:nvSpPr>
        <p:spPr>
          <a:xfrm>
            <a:off x="282676" y="186148"/>
            <a:ext cx="8578645" cy="747229"/>
          </a:xfrm>
          <a:solidFill>
            <a:srgbClr val="001527">
              <a:alpha val="30000"/>
            </a:srgbClr>
          </a:solidFill>
          <a:ln w="28575">
            <a:solidFill>
              <a:schemeClr val="bg1"/>
            </a:solidFill>
          </a:ln>
        </p:spPr>
        <p:txBody>
          <a:bodyPr/>
          <a:lstStyle/>
          <a:p>
            <a:pPr>
              <a:defRPr sz="3200" b="1">
                <a:solidFill>
                  <a:srgbClr val="FFFFFF"/>
                </a:solidFill>
              </a:defRPr>
            </a:pPr>
            <a:r>
              <a:rPr lang="en-US" dirty="0">
                <a:solidFill>
                  <a:schemeClr val="bg2">
                    <a:lumMod val="75000"/>
                  </a:schemeClr>
                </a:solidFill>
              </a:rPr>
              <a:t>Custom Training for YOLOv8 Model</a:t>
            </a:r>
          </a:p>
        </p:txBody>
      </p:sp>
      <p:sp>
        <p:nvSpPr>
          <p:cNvPr id="4" name="TextBox 3">
            <a:extLst>
              <a:ext uri="{FF2B5EF4-FFF2-40B4-BE49-F238E27FC236}">
                <a16:creationId xmlns:a16="http://schemas.microsoft.com/office/drawing/2014/main" id="{90813F6E-C7FF-F077-6492-29A65DF95573}"/>
              </a:ext>
            </a:extLst>
          </p:cNvPr>
          <p:cNvSpPr txBox="1"/>
          <p:nvPr/>
        </p:nvSpPr>
        <p:spPr>
          <a:xfrm>
            <a:off x="0" y="933377"/>
            <a:ext cx="9144000" cy="1162113"/>
          </a:xfrm>
          <a:prstGeom prst="rect">
            <a:avLst/>
          </a:prstGeom>
          <a:noFill/>
        </p:spPr>
        <p:txBody>
          <a:bodyPr wrap="square">
            <a:spAutoFit/>
          </a:bodyPr>
          <a:lstStyle/>
          <a:p>
            <a:pPr algn="just">
              <a:lnSpc>
                <a:spcPct val="150000"/>
              </a:lnSpc>
            </a:pPr>
            <a:r>
              <a:rPr lang="en-US" sz="1600" b="1" dirty="0">
                <a:solidFill>
                  <a:schemeClr val="bg1"/>
                </a:solidFill>
              </a:rPr>
              <a:t>Steps for Custom Training</a:t>
            </a:r>
          </a:p>
          <a:p>
            <a:pPr marL="285750" indent="-285750" algn="just">
              <a:lnSpc>
                <a:spcPct val="150000"/>
              </a:lnSpc>
              <a:buFont typeface="Arial" panose="020B0604020202020204" pitchFamily="34" charset="0"/>
              <a:buChar char="•"/>
            </a:pPr>
            <a:r>
              <a:rPr lang="en-US" sz="1600" b="1" dirty="0">
                <a:solidFill>
                  <a:schemeClr val="bg1"/>
                </a:solidFill>
              </a:rPr>
              <a:t>Evaluate the Model:</a:t>
            </a:r>
          </a:p>
          <a:p>
            <a:pPr marL="742950" lvl="1" indent="-285750" algn="just">
              <a:lnSpc>
                <a:spcPct val="150000"/>
              </a:lnSpc>
              <a:buFont typeface="Wingdings" panose="05000000000000000000" pitchFamily="2" charset="2"/>
              <a:buChar char="ü"/>
            </a:pPr>
            <a:r>
              <a:rPr lang="en-US" sz="1600" i="1" dirty="0">
                <a:solidFill>
                  <a:schemeClr val="bg1"/>
                </a:solidFill>
              </a:rPr>
              <a:t>Evaluation on Test and Validation set</a:t>
            </a:r>
          </a:p>
        </p:txBody>
      </p:sp>
      <p:sp>
        <p:nvSpPr>
          <p:cNvPr id="3" name="Oval 2">
            <a:extLst>
              <a:ext uri="{FF2B5EF4-FFF2-40B4-BE49-F238E27FC236}">
                <a16:creationId xmlns:a16="http://schemas.microsoft.com/office/drawing/2014/main" id="{9E78B9CE-D33A-3E9A-755E-F1393EEEDBD8}"/>
              </a:ext>
            </a:extLst>
          </p:cNvPr>
          <p:cNvSpPr/>
          <p:nvPr/>
        </p:nvSpPr>
        <p:spPr>
          <a:xfrm>
            <a:off x="6855172" y="2263814"/>
            <a:ext cx="2067378" cy="401916"/>
          </a:xfrm>
          <a:prstGeom prst="ellipse">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Rounded Corners 4">
            <a:extLst>
              <a:ext uri="{FF2B5EF4-FFF2-40B4-BE49-F238E27FC236}">
                <a16:creationId xmlns:a16="http://schemas.microsoft.com/office/drawing/2014/main" id="{5268EAEB-387D-1698-4754-94ED5EE59B60}"/>
              </a:ext>
            </a:extLst>
          </p:cNvPr>
          <p:cNvSpPr/>
          <p:nvPr/>
        </p:nvSpPr>
        <p:spPr>
          <a:xfrm>
            <a:off x="6714469" y="2809790"/>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Prepare Dataset</a:t>
            </a:r>
          </a:p>
        </p:txBody>
      </p:sp>
      <p:sp>
        <p:nvSpPr>
          <p:cNvPr id="9" name="Rectangle: Rounded Corners 8">
            <a:extLst>
              <a:ext uri="{FF2B5EF4-FFF2-40B4-BE49-F238E27FC236}">
                <a16:creationId xmlns:a16="http://schemas.microsoft.com/office/drawing/2014/main" id="{82AA30DE-0B0B-6821-F4A1-8CC9EE819DAB}"/>
              </a:ext>
            </a:extLst>
          </p:cNvPr>
          <p:cNvSpPr/>
          <p:nvPr/>
        </p:nvSpPr>
        <p:spPr>
          <a:xfrm>
            <a:off x="6714469" y="3357579"/>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Configure Yolo</a:t>
            </a:r>
          </a:p>
        </p:txBody>
      </p:sp>
      <p:cxnSp>
        <p:nvCxnSpPr>
          <p:cNvPr id="23" name="Straight Arrow Connector 22">
            <a:extLst>
              <a:ext uri="{FF2B5EF4-FFF2-40B4-BE49-F238E27FC236}">
                <a16:creationId xmlns:a16="http://schemas.microsoft.com/office/drawing/2014/main" id="{FA1F7734-639A-234F-6854-BF278998CAA5}"/>
              </a:ext>
            </a:extLst>
          </p:cNvPr>
          <p:cNvCxnSpPr>
            <a:cxnSpLocks/>
            <a:stCxn id="3" idx="4"/>
            <a:endCxn id="5" idx="0"/>
          </p:cNvCxnSpPr>
          <p:nvPr/>
        </p:nvCxnSpPr>
        <p:spPr>
          <a:xfrm>
            <a:off x="7888861" y="2665730"/>
            <a:ext cx="0" cy="14406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3B2F9A2-A1BE-B593-3557-D492ACDF35BD}"/>
              </a:ext>
            </a:extLst>
          </p:cNvPr>
          <p:cNvCxnSpPr>
            <a:cxnSpLocks/>
            <a:stCxn id="5" idx="2"/>
            <a:endCxn id="9" idx="0"/>
          </p:cNvCxnSpPr>
          <p:nvPr/>
        </p:nvCxnSpPr>
        <p:spPr>
          <a:xfrm>
            <a:off x="7888861" y="3173320"/>
            <a:ext cx="0" cy="18425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71C2311-D7FF-C009-458F-CD9B4309020D}"/>
              </a:ext>
            </a:extLst>
          </p:cNvPr>
          <p:cNvCxnSpPr>
            <a:cxnSpLocks/>
            <a:stCxn id="9" idx="2"/>
          </p:cNvCxnSpPr>
          <p:nvPr/>
        </p:nvCxnSpPr>
        <p:spPr>
          <a:xfrm>
            <a:off x="7888861" y="3721108"/>
            <a:ext cx="0" cy="215573"/>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6" name="Rectangle: Rounded Corners 5">
            <a:extLst>
              <a:ext uri="{FF2B5EF4-FFF2-40B4-BE49-F238E27FC236}">
                <a16:creationId xmlns:a16="http://schemas.microsoft.com/office/drawing/2014/main" id="{EFE93B5E-AD1C-7D7D-0149-BD63676F0E9B}"/>
              </a:ext>
            </a:extLst>
          </p:cNvPr>
          <p:cNvSpPr/>
          <p:nvPr/>
        </p:nvSpPr>
        <p:spPr>
          <a:xfrm>
            <a:off x="6714469" y="3936681"/>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Train the Model</a:t>
            </a:r>
          </a:p>
        </p:txBody>
      </p:sp>
      <p:sp>
        <p:nvSpPr>
          <p:cNvPr id="7" name="Rectangle: Rounded Corners 6">
            <a:extLst>
              <a:ext uri="{FF2B5EF4-FFF2-40B4-BE49-F238E27FC236}">
                <a16:creationId xmlns:a16="http://schemas.microsoft.com/office/drawing/2014/main" id="{F27FB86C-EFAB-0A73-C63D-1F38CD9FDFD4}"/>
              </a:ext>
            </a:extLst>
          </p:cNvPr>
          <p:cNvSpPr/>
          <p:nvPr/>
        </p:nvSpPr>
        <p:spPr>
          <a:xfrm>
            <a:off x="6714469" y="4479136"/>
            <a:ext cx="2348783" cy="363530"/>
          </a:xfrm>
          <a:prstGeom prst="roundRect">
            <a:avLst/>
          </a:prstGeom>
          <a:solidFill>
            <a:srgbClr val="81D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a:t>
            </a:r>
          </a:p>
        </p:txBody>
      </p:sp>
      <p:cxnSp>
        <p:nvCxnSpPr>
          <p:cNvPr id="8" name="Straight Arrow Connector 7">
            <a:extLst>
              <a:ext uri="{FF2B5EF4-FFF2-40B4-BE49-F238E27FC236}">
                <a16:creationId xmlns:a16="http://schemas.microsoft.com/office/drawing/2014/main" id="{B7F19522-BABC-412A-F540-210C1E417DD0}"/>
              </a:ext>
            </a:extLst>
          </p:cNvPr>
          <p:cNvCxnSpPr>
            <a:cxnSpLocks/>
            <a:stCxn id="6" idx="2"/>
            <a:endCxn id="7" idx="0"/>
          </p:cNvCxnSpPr>
          <p:nvPr/>
        </p:nvCxnSpPr>
        <p:spPr>
          <a:xfrm>
            <a:off x="7888861" y="4300211"/>
            <a:ext cx="0" cy="178925"/>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0C3D0D3E-E7A6-30F1-9EE9-FD7D45E9AA41}"/>
              </a:ext>
            </a:extLst>
          </p:cNvPr>
          <p:cNvPicPr>
            <a:picLocks noChangeAspect="1"/>
          </p:cNvPicPr>
          <p:nvPr/>
        </p:nvPicPr>
        <p:blipFill>
          <a:blip r:embed="rId2"/>
          <a:stretch>
            <a:fillRect/>
          </a:stretch>
        </p:blipFill>
        <p:spPr>
          <a:xfrm>
            <a:off x="174903" y="2133401"/>
            <a:ext cx="5838271" cy="4578250"/>
          </a:xfrm>
          <a:prstGeom prst="rect">
            <a:avLst/>
          </a:prstGeom>
        </p:spPr>
      </p:pic>
    </p:spTree>
    <p:extLst>
      <p:ext uri="{BB962C8B-B14F-4D97-AF65-F5344CB8AC3E}">
        <p14:creationId xmlns:p14="http://schemas.microsoft.com/office/powerpoint/2010/main" val="38700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5182</TotalTime>
  <Words>830</Words>
  <Application>Microsoft Office PowerPoint</Application>
  <PresentationFormat>On-screen Show (4:3)</PresentationFormat>
  <Paragraphs>174</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Black</vt:lpstr>
      <vt:lpstr>Arial</vt:lpstr>
      <vt:lpstr>Calibri</vt:lpstr>
      <vt:lpstr>Wingdings</vt:lpstr>
      <vt:lpstr>Office Theme</vt:lpstr>
      <vt:lpstr>End-to-End Object Detection with OAK-D: From Annotation to Deployment</vt:lpstr>
      <vt:lpstr>Introduction</vt:lpstr>
      <vt:lpstr>Custom Training for YOLOv8 Model</vt:lpstr>
      <vt:lpstr>Custom Training for YOLOv8 Model</vt:lpstr>
      <vt:lpstr>Custom Training for YOLOv8 Model</vt:lpstr>
      <vt:lpstr>Custom Training for YOLOv8 Model</vt:lpstr>
      <vt:lpstr>Custom Training for YOLOv8 Model</vt:lpstr>
      <vt:lpstr>Custom Training for YOLOv8 Model</vt:lpstr>
      <vt:lpstr>Custom Training for YOLOv8 Model</vt:lpstr>
      <vt:lpstr>Custom Training for YOLOv8 Model</vt:lpstr>
      <vt:lpstr>Custom Training for YOLOv8 Model</vt:lpstr>
      <vt:lpstr>Custom Training for YOLOv8 Model</vt:lpstr>
      <vt:lpstr>Custom Training for YOLOv8 Model</vt:lpstr>
      <vt:lpstr>Custom Training for YOLOv8 Model</vt:lpstr>
      <vt:lpstr>Custom Training for YOLOv8 Model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adnan munir</dc:creator>
  <cp:keywords/>
  <dc:description>generated using python-pptx</dc:description>
  <cp:lastModifiedBy>ADNAN MUNIR</cp:lastModifiedBy>
  <cp:revision>160</cp:revision>
  <dcterms:created xsi:type="dcterms:W3CDTF">2013-01-27T09:14:16Z</dcterms:created>
  <dcterms:modified xsi:type="dcterms:W3CDTF">2025-03-19T17:59:46Z</dcterms:modified>
  <cp:category/>
</cp:coreProperties>
</file>